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58" r:id="rId4"/>
    <p:sldId id="259" r:id="rId5"/>
    <p:sldId id="260" r:id="rId6"/>
    <p:sldId id="262" r:id="rId7"/>
    <p:sldId id="263" r:id="rId8"/>
    <p:sldId id="261" r:id="rId9"/>
    <p:sldId id="266" r:id="rId10"/>
    <p:sldId id="277" r:id="rId11"/>
    <p:sldId id="264" r:id="rId12"/>
    <p:sldId id="265" r:id="rId13"/>
    <p:sldId id="267" r:id="rId14"/>
    <p:sldId id="270" r:id="rId15"/>
    <p:sldId id="271" r:id="rId16"/>
    <p:sldId id="272" r:id="rId17"/>
    <p:sldId id="273" r:id="rId18"/>
    <p:sldId id="274" r:id="rId19"/>
    <p:sldId id="275" r:id="rId20"/>
    <p:sldId id="276" r:id="rId21"/>
    <p:sldId id="269" r:id="rId22"/>
    <p:sldId id="278" r:id="rId23"/>
    <p:sldId id="282" r:id="rId24"/>
    <p:sldId id="283" r:id="rId25"/>
    <p:sldId id="279" r:id="rId26"/>
    <p:sldId id="285" r:id="rId27"/>
    <p:sldId id="280" r:id="rId28"/>
    <p:sldId id="284" r:id="rId29"/>
    <p:sldId id="281" r:id="rId30"/>
    <p:sldId id="26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8/26/2014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6395222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4726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046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95267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69584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78160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9759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050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7895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19815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0900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7731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7822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8496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8/26/2014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8993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183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20090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8/26/2014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13351458"/>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reativecommons.c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ducarchile.cl/ech/pro/app/detalle?id=206254" TargetMode="External"/><Relationship Id="rId2" Type="http://schemas.openxmlformats.org/officeDocument/2006/relationships/hyperlink" Target="http://www.educarchile.cl/ech/pro/app/detalle?ID=19596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sk.com/"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holar.google.cl/"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portal.educar.org/paisesylugares/urugua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5002" y="1964267"/>
            <a:ext cx="10805123" cy="2421464"/>
          </a:xfrm>
        </p:spPr>
        <p:txBody>
          <a:bodyPr>
            <a:noAutofit/>
          </a:bodyPr>
          <a:lstStyle/>
          <a:p>
            <a:r>
              <a:rPr lang="es-MX" sz="6600" b="1" dirty="0">
                <a:effectLst>
                  <a:outerShdw blurRad="38100" dist="38100" dir="2700000" algn="tl">
                    <a:srgbClr val="000000">
                      <a:alpha val="43137"/>
                    </a:srgbClr>
                  </a:outerShdw>
                </a:effectLst>
              </a:rPr>
              <a:t>Cómo hacer una búsqueda efectiva en Internet.</a:t>
            </a:r>
            <a:br>
              <a:rPr lang="es-MX" sz="6600" b="1" dirty="0">
                <a:effectLst>
                  <a:outerShdw blurRad="38100" dist="38100" dir="2700000" algn="tl">
                    <a:srgbClr val="000000">
                      <a:alpha val="43137"/>
                    </a:srgbClr>
                  </a:outerShdw>
                </a:effectLst>
              </a:rPr>
            </a:br>
            <a:endParaRPr lang="es-MX" sz="6600" b="1"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p:txBody>
          <a:bodyPr/>
          <a:lstStyle/>
          <a:p>
            <a:r>
              <a:rPr lang="es-MX" dirty="0" smtClean="0"/>
              <a:t>ISC. ESTHER E. PÉREZ LUGO, MTE.</a:t>
            </a:r>
          </a:p>
          <a:p>
            <a:r>
              <a:rPr lang="es-MX" dirty="0" smtClean="0"/>
              <a:t>AGOSTO, 2014</a:t>
            </a:r>
            <a:endParaRPr lang="es-MX" dirty="0"/>
          </a:p>
        </p:txBody>
      </p:sp>
    </p:spTree>
    <p:extLst>
      <p:ext uri="{BB962C8B-B14F-4D97-AF65-F5344CB8AC3E}">
        <p14:creationId xmlns:p14="http://schemas.microsoft.com/office/powerpoint/2010/main" val="981363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04804"/>
            <a:ext cx="10131425" cy="1456267"/>
          </a:xfrm>
        </p:spPr>
        <p:txBody>
          <a:bodyPr>
            <a:normAutofit/>
          </a:bodyPr>
          <a:lstStyle/>
          <a:p>
            <a:r>
              <a:rPr lang="es-MX" sz="5400" b="1" dirty="0" smtClean="0">
                <a:solidFill>
                  <a:srgbClr val="FFC000"/>
                </a:solidFill>
              </a:rPr>
              <a:t>EXTRA &gt;&gt;</a:t>
            </a:r>
            <a:r>
              <a:rPr lang="es-MX" sz="5400" dirty="0" smtClean="0"/>
              <a:t> </a:t>
            </a:r>
            <a:r>
              <a:rPr lang="es-MX" sz="5400" b="1" dirty="0" smtClean="0">
                <a:solidFill>
                  <a:srgbClr val="00B0F0"/>
                </a:solidFill>
                <a:effectLst>
                  <a:outerShdw blurRad="38100" dist="38100" dir="2700000" algn="tl">
                    <a:srgbClr val="000000">
                      <a:alpha val="43137"/>
                    </a:srgbClr>
                  </a:outerShdw>
                </a:effectLst>
              </a:rPr>
              <a:t>¿QUÉ ES UN BUSCADOR?</a:t>
            </a:r>
            <a:endParaRPr lang="es-MX" sz="5400" b="1" dirty="0">
              <a:solidFill>
                <a:srgbClr val="00B0F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371" y="2561619"/>
            <a:ext cx="11803828" cy="3649133"/>
          </a:xfrm>
        </p:spPr>
        <p:txBody>
          <a:bodyPr>
            <a:noAutofit/>
          </a:bodyPr>
          <a:lstStyle/>
          <a:p>
            <a:r>
              <a:rPr lang="es-MX" sz="2800" dirty="0"/>
              <a:t>Los buscadores son herramientas especializadas en localizar datos distribuidos en toda Internet. Son </a:t>
            </a:r>
            <a:r>
              <a:rPr lang="es-MX" sz="2800" dirty="0" smtClean="0"/>
              <a:t>un servicio </a:t>
            </a:r>
            <a:r>
              <a:rPr lang="es-MX" sz="2800" dirty="0"/>
              <a:t>esencial, </a:t>
            </a:r>
            <a:r>
              <a:rPr lang="es-MX" sz="2800" dirty="0" smtClean="0"/>
              <a:t> </a:t>
            </a:r>
            <a:r>
              <a:rPr lang="es-MX" sz="2800" dirty="0"/>
              <a:t>ya que le permitirá acceder a uno </a:t>
            </a:r>
            <a:r>
              <a:rPr lang="es-MX" sz="2800" dirty="0" smtClean="0"/>
              <a:t>de </a:t>
            </a:r>
            <a:r>
              <a:rPr lang="es-MX" sz="2800" dirty="0"/>
              <a:t>las mayores servicios de </a:t>
            </a:r>
            <a:r>
              <a:rPr lang="es-MX" sz="2800" dirty="0" smtClean="0"/>
              <a:t>Internet</a:t>
            </a:r>
            <a:r>
              <a:rPr lang="es-MX" sz="2800" dirty="0"/>
              <a:t>: la </a:t>
            </a:r>
            <a:r>
              <a:rPr lang="es-MX" sz="2800" dirty="0" smtClean="0"/>
              <a:t>información.</a:t>
            </a:r>
          </a:p>
          <a:p>
            <a:r>
              <a:rPr lang="es-MX" sz="2800" dirty="0"/>
              <a:t>Un buscador es un </a:t>
            </a:r>
            <a:r>
              <a:rPr lang="es-MX" sz="2800" dirty="0" smtClean="0"/>
              <a:t>sitio web (</a:t>
            </a:r>
            <a:r>
              <a:rPr lang="es-MX" sz="2800" dirty="0"/>
              <a:t>página web) que contiene una </a:t>
            </a:r>
            <a:r>
              <a:rPr lang="es-MX" sz="2800" dirty="0" smtClean="0"/>
              <a:t>base </a:t>
            </a:r>
            <a:r>
              <a:rPr lang="es-MX" sz="2800" dirty="0"/>
              <a:t>de </a:t>
            </a:r>
            <a:r>
              <a:rPr lang="es-MX" sz="2800" dirty="0" smtClean="0"/>
              <a:t>datos organizada </a:t>
            </a:r>
            <a:r>
              <a:rPr lang="es-MX" sz="2800" dirty="0"/>
              <a:t>que </a:t>
            </a:r>
            <a:r>
              <a:rPr lang="es-MX" sz="2800" dirty="0" smtClean="0"/>
              <a:t>sirve </a:t>
            </a:r>
            <a:r>
              <a:rPr lang="es-MX" sz="2800" dirty="0"/>
              <a:t>para </a:t>
            </a:r>
            <a:r>
              <a:rPr lang="es-MX" sz="2800" dirty="0" smtClean="0"/>
              <a:t>encontrar </a:t>
            </a:r>
            <a:r>
              <a:rPr lang="es-MX" sz="2800" dirty="0"/>
              <a:t>direcciones electrónicas de otros </a:t>
            </a:r>
            <a:r>
              <a:rPr lang="es-MX" sz="2800" dirty="0" smtClean="0"/>
              <a:t>sitios.</a:t>
            </a:r>
            <a:endParaRPr lang="es-MX" sz="2800" dirty="0"/>
          </a:p>
          <a:p>
            <a:r>
              <a:rPr lang="es-MX" sz="2800" dirty="0"/>
              <a:t>Los buscadores cuentan con programas que les permiten visitar y catalogar, </a:t>
            </a:r>
            <a:r>
              <a:rPr lang="es-MX" sz="2800" dirty="0" smtClean="0"/>
              <a:t>automáticamente, </a:t>
            </a:r>
            <a:r>
              <a:rPr lang="es-MX" sz="2800" dirty="0"/>
              <a:t>millones de </a:t>
            </a:r>
            <a:r>
              <a:rPr lang="es-MX" sz="2800" dirty="0" smtClean="0"/>
              <a:t>sitios </a:t>
            </a:r>
            <a:r>
              <a:rPr lang="es-MX" sz="2800" dirty="0"/>
              <a:t>web del mundo, y además aceptan las direcciones de sitios web que </a:t>
            </a:r>
            <a:r>
              <a:rPr lang="es-MX" sz="2800" dirty="0" smtClean="0"/>
              <a:t>sugieren </a:t>
            </a:r>
            <a:r>
              <a:rPr lang="es-MX" sz="2800" dirty="0"/>
              <a:t>los </a:t>
            </a:r>
            <a:r>
              <a:rPr lang="es-MX" sz="2800" dirty="0" smtClean="0"/>
              <a:t>usuarios.</a:t>
            </a:r>
            <a:endParaRPr lang="es-MX" sz="2800" dirty="0"/>
          </a:p>
          <a:p>
            <a:r>
              <a:rPr lang="es-MX" sz="2800" dirty="0"/>
              <a:t>Existen miles de buscadores diferentes, cada uno especializado en un tema, región o método de búsqueda. </a:t>
            </a:r>
            <a:r>
              <a:rPr lang="es-MX" sz="2800" dirty="0" smtClean="0"/>
              <a:t>Antes </a:t>
            </a:r>
            <a:r>
              <a:rPr lang="es-MX" sz="2800" dirty="0"/>
              <a:t>de empezar a buscar, </a:t>
            </a:r>
            <a:r>
              <a:rPr lang="es-MX" sz="2800" dirty="0" smtClean="0"/>
              <a:t>usted </a:t>
            </a:r>
            <a:r>
              <a:rPr lang="es-MX" sz="2800" dirty="0"/>
              <a:t>deberá elegir a qué buscador solicitarle la información. Como son tantos, </a:t>
            </a:r>
            <a:r>
              <a:rPr lang="es-MX" sz="2800" dirty="0" smtClean="0"/>
              <a:t>seguramente </a:t>
            </a:r>
            <a:r>
              <a:rPr lang="es-MX" sz="2800" dirty="0"/>
              <a:t>usted pronto aprenderá las ventajas y desventajas de cada uno, y finalmente aprenderá a utilizar </a:t>
            </a:r>
            <a:r>
              <a:rPr lang="es-MX" sz="2800" dirty="0" smtClean="0"/>
              <a:t>su buscador favorito.</a:t>
            </a:r>
            <a:endParaRPr lang="es-MX" sz="2800" dirty="0"/>
          </a:p>
          <a:p>
            <a:endParaRPr lang="es-MX" sz="2800" dirty="0"/>
          </a:p>
          <a:p>
            <a:endParaRPr lang="es-MX" sz="2800" dirty="0"/>
          </a:p>
        </p:txBody>
      </p:sp>
    </p:spTree>
    <p:extLst>
      <p:ext uri="{BB962C8B-B14F-4D97-AF65-F5344CB8AC3E}">
        <p14:creationId xmlns:p14="http://schemas.microsoft.com/office/powerpoint/2010/main" val="162136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05027" y="-353016"/>
            <a:ext cx="6281326" cy="1456267"/>
          </a:xfrm>
        </p:spPr>
        <p:txBody>
          <a:bodyPr>
            <a:normAutofit/>
          </a:bodyPr>
          <a:lstStyle/>
          <a:p>
            <a:r>
              <a:rPr lang="es-MX" sz="5400" b="1" dirty="0">
                <a:effectLst>
                  <a:outerShdw blurRad="38100" dist="38100" dir="2700000" algn="tl">
                    <a:srgbClr val="000000">
                      <a:alpha val="43137"/>
                    </a:srgbClr>
                  </a:outerShdw>
                </a:effectLst>
              </a:rPr>
              <a:t>¿CÓMO ENCONTRAR? </a:t>
            </a:r>
            <a:endParaRPr lang="es-MX" sz="5400" dirty="0">
              <a:effectLst>
                <a:outerShdw blurRad="38100" dist="38100" dir="2700000" algn="tl">
                  <a:srgbClr val="000000">
                    <a:alpha val="43137"/>
                  </a:srgbClr>
                </a:outerShdw>
              </a:effectLst>
            </a:endParaRPr>
          </a:p>
        </p:txBody>
      </p:sp>
      <p:pic>
        <p:nvPicPr>
          <p:cNvPr id="3074" name="Picture 2" descr="https://encrypted-tbn1.gstatic.com/images?q=tbn:ANd9GcQCbZ7Uak3mJB7dOirjAzOFtn9RozGShRRCiq7cr1M1Tclbqeh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52" y="150794"/>
            <a:ext cx="3458994" cy="18002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Marcador de contenido 2"/>
          <p:cNvSpPr>
            <a:spLocks noGrp="1"/>
          </p:cNvSpPr>
          <p:nvPr>
            <p:ph idx="1"/>
          </p:nvPr>
        </p:nvSpPr>
        <p:spPr>
          <a:xfrm>
            <a:off x="0" y="2206621"/>
            <a:ext cx="12191999" cy="3649133"/>
          </a:xfrm>
        </p:spPr>
        <p:txBody>
          <a:bodyPr>
            <a:noAutofit/>
          </a:bodyPr>
          <a:lstStyle/>
          <a:p>
            <a:r>
              <a:rPr lang="es-MX" sz="1600" b="1" dirty="0">
                <a:solidFill>
                  <a:srgbClr val="002060"/>
                </a:solidFill>
              </a:rPr>
              <a:t>Chequea tus fuentes</a:t>
            </a:r>
            <a:endParaRPr lang="es-MX" sz="1600" dirty="0">
              <a:solidFill>
                <a:srgbClr val="002060"/>
              </a:solidFill>
            </a:endParaRPr>
          </a:p>
          <a:p>
            <a:r>
              <a:rPr lang="es-MX" sz="1600" b="1" dirty="0">
                <a:solidFill>
                  <a:srgbClr val="002060"/>
                </a:solidFill>
              </a:rPr>
              <a:t>No te quedes con la primera opción que encuentres</a:t>
            </a:r>
            <a:r>
              <a:rPr lang="es-MX" sz="1600" dirty="0">
                <a:solidFill>
                  <a:srgbClr val="002060"/>
                </a:solidFill>
              </a:rPr>
              <a:t>, </a:t>
            </a:r>
            <a:r>
              <a:rPr lang="es-MX" sz="1600" dirty="0"/>
              <a:t>pues no es nada de raro que diferentes sitios web entreguen antecedentes </a:t>
            </a:r>
            <a:r>
              <a:rPr lang="es-MX" sz="1600" dirty="0">
                <a:solidFill>
                  <a:srgbClr val="002060"/>
                </a:solidFill>
              </a:rPr>
              <a:t>contradictorios, lo que demuestra que </a:t>
            </a:r>
            <a:r>
              <a:rPr lang="es-MX" sz="1600" dirty="0"/>
              <a:t>uno o más están equivocados, por lo tanto </a:t>
            </a:r>
            <a:r>
              <a:rPr lang="es-MX" sz="1600" b="1" dirty="0">
                <a:solidFill>
                  <a:srgbClr val="00B0F0"/>
                </a:solidFill>
              </a:rPr>
              <a:t>tienes que desconfiar</a:t>
            </a:r>
            <a:r>
              <a:rPr lang="es-MX" sz="1600" dirty="0"/>
              <a:t>. Hay cifras importantes, como la </a:t>
            </a:r>
            <a:r>
              <a:rPr lang="es-MX" sz="1600" dirty="0">
                <a:solidFill>
                  <a:srgbClr val="002060"/>
                </a:solidFill>
              </a:rPr>
              <a:t>población de </a:t>
            </a:r>
            <a:r>
              <a:rPr lang="es-MX" sz="1600" dirty="0"/>
              <a:t>un país determinado, o la fecha de nacimiento de un personaje histórico, que pueden no coincidir, y de hecho, casi siempre sucede. Por eso </a:t>
            </a:r>
            <a:r>
              <a:rPr lang="es-MX" sz="1600" b="1" dirty="0">
                <a:solidFill>
                  <a:srgbClr val="00B0F0"/>
                </a:solidFill>
              </a:rPr>
              <a:t>es importante revisar y nunca quedarse con la primera información</a:t>
            </a:r>
            <a:r>
              <a:rPr lang="es-MX" sz="1600" dirty="0"/>
              <a:t>. ¿Cómo identificar las fuentes menos confiables? Muy fácil: casi siempre están repletas de publicidad intrusiva, cuando llegas al sitio se abren varias páginas a la vez. Y ojo: Wikipedia no siempre entrega la información más exacta.</a:t>
            </a:r>
          </a:p>
          <a:p>
            <a:r>
              <a:rPr lang="es-MX" sz="1600" dirty="0"/>
              <a:t>Otro punto importante es el </a:t>
            </a:r>
            <a:r>
              <a:rPr lang="es-MX" sz="1600" b="1" dirty="0">
                <a:solidFill>
                  <a:srgbClr val="00B0F0"/>
                </a:solidFill>
              </a:rPr>
              <a:t>uso ético y legal de la información</a:t>
            </a:r>
            <a:r>
              <a:rPr lang="es-MX" sz="1600" dirty="0"/>
              <a:t>. Para esto las recomendaciones son:</a:t>
            </a:r>
          </a:p>
          <a:p>
            <a:pPr lvl="1"/>
            <a:r>
              <a:rPr lang="es-MX" dirty="0"/>
              <a:t>Cita tus fuentes: electrónicas y </a:t>
            </a:r>
            <a:r>
              <a:rPr lang="es-MX" dirty="0" smtClean="0"/>
              <a:t>materiales. </a:t>
            </a:r>
            <a:endParaRPr lang="es-MX" dirty="0"/>
          </a:p>
          <a:p>
            <a:pPr lvl="1"/>
            <a:r>
              <a:rPr lang="es-MX" dirty="0"/>
              <a:t>Usa material con licenciamiento compartido como </a:t>
            </a:r>
            <a:r>
              <a:rPr lang="es-MX" dirty="0" err="1">
                <a:hlinkClick r:id="rId3"/>
              </a:rPr>
              <a:t>Creative</a:t>
            </a:r>
            <a:r>
              <a:rPr lang="es-MX" dirty="0">
                <a:hlinkClick r:id="rId3"/>
              </a:rPr>
              <a:t> </a:t>
            </a:r>
            <a:r>
              <a:rPr lang="es-MX" dirty="0" err="1">
                <a:hlinkClick r:id="rId3"/>
              </a:rPr>
              <a:t>Commons</a:t>
            </a:r>
            <a:r>
              <a:rPr lang="es-MX" dirty="0"/>
              <a:t> (ejemplo: imágenes de </a:t>
            </a:r>
            <a:r>
              <a:rPr lang="es-MX" dirty="0" err="1"/>
              <a:t>FlickrCC</a:t>
            </a:r>
            <a:r>
              <a:rPr lang="es-MX" dirty="0"/>
              <a:t>) </a:t>
            </a:r>
            <a:r>
              <a:rPr lang="es-MX" dirty="0" smtClean="0"/>
              <a:t>.</a:t>
            </a:r>
            <a:endParaRPr lang="es-MX" dirty="0"/>
          </a:p>
          <a:p>
            <a:pPr lvl="1"/>
            <a:r>
              <a:rPr lang="es-MX" dirty="0"/>
              <a:t>Licencia tus documentos con licencia </a:t>
            </a:r>
            <a:r>
              <a:rPr lang="es-MX" dirty="0" err="1"/>
              <a:t>Creative</a:t>
            </a:r>
            <a:r>
              <a:rPr lang="es-MX" dirty="0"/>
              <a:t> </a:t>
            </a:r>
            <a:r>
              <a:rPr lang="es-MX" dirty="0" err="1"/>
              <a:t>Commons</a:t>
            </a:r>
            <a:r>
              <a:rPr lang="es-MX" dirty="0"/>
              <a:t> para que otros puedan también utilizarlos. </a:t>
            </a:r>
            <a:endParaRPr lang="es-MX" sz="1400" dirty="0"/>
          </a:p>
          <a:p>
            <a:r>
              <a:rPr lang="es-MX" sz="1600" b="1" dirty="0">
                <a:solidFill>
                  <a:srgbClr val="00B0F0"/>
                </a:solidFill>
              </a:rPr>
              <a:t>Si tienes una tarea que hacer, anda directo a la tarea</a:t>
            </a:r>
            <a:r>
              <a:rPr lang="es-MX" sz="1600" dirty="0"/>
              <a:t>, porque en Internet las distracciones abundan. Partimos buscando algo concreto y terminamos mirando cualquier página que tenga colores o fotografías interesantes. Es entretenido mirar en </a:t>
            </a:r>
            <a:r>
              <a:rPr lang="es-MX" sz="1600" dirty="0" err="1"/>
              <a:t>youtube</a:t>
            </a:r>
            <a:r>
              <a:rPr lang="es-MX" sz="1600" dirty="0"/>
              <a:t> a un tipo haciendo piruetas en </a:t>
            </a:r>
            <a:r>
              <a:rPr lang="es-MX" sz="1600" dirty="0" err="1"/>
              <a:t>skate</a:t>
            </a:r>
            <a:r>
              <a:rPr lang="es-MX" sz="1600" dirty="0"/>
              <a:t>, pero te hace perder mucho tiempo.</a:t>
            </a:r>
          </a:p>
          <a:p>
            <a:r>
              <a:rPr lang="es-MX" sz="1600" b="1" dirty="0">
                <a:solidFill>
                  <a:srgbClr val="00B0F0"/>
                </a:solidFill>
              </a:rPr>
              <a:t>Cuidado con el "</a:t>
            </a:r>
            <a:r>
              <a:rPr lang="es-MX" sz="1600" b="1" dirty="0" err="1">
                <a:solidFill>
                  <a:srgbClr val="00B0F0"/>
                </a:solidFill>
              </a:rPr>
              <a:t>copy</a:t>
            </a:r>
            <a:r>
              <a:rPr lang="es-MX" sz="1600" b="1" dirty="0">
                <a:solidFill>
                  <a:srgbClr val="00B0F0"/>
                </a:solidFill>
              </a:rPr>
              <a:t> - paste"</a:t>
            </a:r>
            <a:endParaRPr lang="es-MX" sz="1600" dirty="0">
              <a:solidFill>
                <a:srgbClr val="00B0F0"/>
              </a:solidFill>
            </a:endParaRPr>
          </a:p>
          <a:p>
            <a:pPr marL="0" indent="0">
              <a:buNone/>
            </a:pPr>
            <a:r>
              <a:rPr lang="es-MX" sz="1600" dirty="0" smtClean="0"/>
              <a:t>	Copiar </a:t>
            </a:r>
            <a:r>
              <a:rPr lang="es-MX" sz="1600" dirty="0"/>
              <a:t>un párrafo e imprimirlo en un trabajo de clase es un truco que ya fue demasiado explotado por los estudiantes que te antecedieron. A estas alturas la información contenida en el web es tan popular que cualquiera la reconocería; es muy común encontrar párrafos idénticos sobre un mismo tema en diferentes sitios. Además es fácil darse cuenta de que no son las palabras de uno las que están en el cuaderno. </a:t>
            </a:r>
            <a:r>
              <a:rPr lang="es-MX" sz="1600" b="1" dirty="0">
                <a:solidFill>
                  <a:srgbClr val="00B0F0"/>
                </a:solidFill>
              </a:rPr>
              <a:t>Lo mejor es leer, captar la idea y escribirla con tus palabras; no es tan difícil y es lo que debes hacer</a:t>
            </a:r>
            <a:r>
              <a:rPr lang="es-MX" sz="1600" b="1" dirty="0" smtClean="0">
                <a:solidFill>
                  <a:srgbClr val="00B0F0"/>
                </a:solidFill>
              </a:rPr>
              <a:t>.</a:t>
            </a:r>
            <a:endParaRPr lang="es-MX" sz="1600" dirty="0">
              <a:solidFill>
                <a:srgbClr val="00B0F0"/>
              </a:solidFill>
            </a:endParaRPr>
          </a:p>
        </p:txBody>
      </p:sp>
      <p:sp>
        <p:nvSpPr>
          <p:cNvPr id="4" name="Rectángulo 3"/>
          <p:cNvSpPr/>
          <p:nvPr/>
        </p:nvSpPr>
        <p:spPr>
          <a:xfrm>
            <a:off x="5950359" y="609858"/>
            <a:ext cx="6241641" cy="830997"/>
          </a:xfrm>
          <a:prstGeom prst="rect">
            <a:avLst/>
          </a:prstGeom>
        </p:spPr>
        <p:txBody>
          <a:bodyPr wrap="square">
            <a:spAutoFit/>
          </a:bodyPr>
          <a:lstStyle/>
          <a:p>
            <a:r>
              <a:rPr lang="es-MX" sz="2400" dirty="0">
                <a:solidFill>
                  <a:srgbClr val="92D050"/>
                </a:solidFill>
              </a:rPr>
              <a:t>Hasta aquí hemos visto cómo buscar. </a:t>
            </a:r>
            <a:endParaRPr lang="es-MX" sz="2400" dirty="0" smtClean="0">
              <a:solidFill>
                <a:srgbClr val="92D050"/>
              </a:solidFill>
            </a:endParaRPr>
          </a:p>
          <a:p>
            <a:r>
              <a:rPr lang="es-MX" sz="2400" dirty="0" smtClean="0">
                <a:solidFill>
                  <a:srgbClr val="92D050"/>
                </a:solidFill>
              </a:rPr>
              <a:t>Veamos </a:t>
            </a:r>
            <a:r>
              <a:rPr lang="es-MX" sz="2400" dirty="0">
                <a:solidFill>
                  <a:srgbClr val="92D050"/>
                </a:solidFill>
              </a:rPr>
              <a:t>ahora cómo encontrar información:</a:t>
            </a:r>
          </a:p>
        </p:txBody>
      </p:sp>
    </p:spTree>
    <p:extLst>
      <p:ext uri="{BB962C8B-B14F-4D97-AF65-F5344CB8AC3E}">
        <p14:creationId xmlns:p14="http://schemas.microsoft.com/office/powerpoint/2010/main" val="5966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6000" b="1" dirty="0" smtClean="0">
                <a:effectLst>
                  <a:outerShdw blurRad="38100" dist="38100" dir="2700000" algn="tl">
                    <a:srgbClr val="000000">
                      <a:alpha val="43137"/>
                    </a:srgbClr>
                  </a:outerShdw>
                </a:effectLst>
              </a:rPr>
              <a:t>ACTIVIDAD</a:t>
            </a:r>
            <a:endParaRPr lang="es-MX" sz="60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solidFill>
            <a:schemeClr val="accent6">
              <a:lumMod val="75000"/>
            </a:schemeClr>
          </a:solidFill>
        </p:spPr>
        <p:txBody>
          <a:bodyPr>
            <a:normAutofit/>
          </a:bodyPr>
          <a:lstStyle/>
          <a:p>
            <a:r>
              <a:rPr lang="es-MX" sz="3200" b="1" dirty="0" smtClean="0"/>
              <a:t>¿QUÉ ES CREATIVE COMMONS?</a:t>
            </a:r>
          </a:p>
          <a:p>
            <a:r>
              <a:rPr lang="es-MX" sz="3200" b="1" dirty="0" smtClean="0"/>
              <a:t>¿CÓMO PUEDO LICENCIAR MIS DOCUMENTOS?</a:t>
            </a:r>
          </a:p>
          <a:p>
            <a:endParaRPr lang="es-MX" sz="3200" b="1" dirty="0"/>
          </a:p>
        </p:txBody>
      </p:sp>
      <p:pic>
        <p:nvPicPr>
          <p:cNvPr id="5122" name="Picture 2" descr="https://encrypted-tbn1.gstatic.com/images?q=tbn:ANd9GcTp7ExbE7c6Bie5YRML3ZWFlojgzK3qeJLEq4NtdGEAS-fFPJry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24186">
            <a:off x="6572924" y="952948"/>
            <a:ext cx="3986120" cy="1400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399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404" y="172124"/>
            <a:ext cx="10131425" cy="1456267"/>
          </a:xfrm>
        </p:spPr>
        <p:txBody>
          <a:bodyPr>
            <a:noAutofit/>
          </a:bodyPr>
          <a:lstStyle/>
          <a:p>
            <a:r>
              <a:rPr lang="es-MX" sz="4000" b="1" dirty="0">
                <a:effectLst>
                  <a:outerShdw blurRad="38100" dist="38100" dir="2700000" algn="tl">
                    <a:srgbClr val="000000">
                      <a:alpha val="43137"/>
                    </a:srgbClr>
                  </a:outerShdw>
                </a:effectLst>
              </a:rPr>
              <a:t>¿Cómo navegar en Google sin naufragar en el intento?</a:t>
            </a:r>
            <a:br>
              <a:rPr lang="es-MX" sz="4000" b="1" dirty="0">
                <a:effectLst>
                  <a:outerShdw blurRad="38100" dist="38100" dir="2700000" algn="tl">
                    <a:srgbClr val="000000">
                      <a:alpha val="43137"/>
                    </a:srgbClr>
                  </a:outerShdw>
                </a:effectLst>
              </a:rPr>
            </a:br>
            <a:endParaRPr lang="es-MX" sz="4000" dirty="0">
              <a:effectLst>
                <a:outerShdw blurRad="38100" dist="38100" dir="2700000" algn="tl">
                  <a:srgbClr val="000000">
                    <a:alpha val="43137"/>
                  </a:srgbClr>
                </a:outerShdw>
              </a:effectLst>
            </a:endParaRPr>
          </a:p>
        </p:txBody>
      </p:sp>
      <p:pic>
        <p:nvPicPr>
          <p:cNvPr id="6146" name="Picture 2" descr="http://www.educarchile.cl/UserFiles/P0001/Image/portal/articulos/comobuscar_googl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054" y="60048"/>
            <a:ext cx="1811115" cy="18111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771863" y="698503"/>
            <a:ext cx="9637709" cy="1902808"/>
          </a:xfrm>
        </p:spPr>
        <p:txBody>
          <a:bodyPr>
            <a:normAutofit/>
          </a:bodyPr>
          <a:lstStyle/>
          <a:p>
            <a:pPr marL="0" indent="0">
              <a:buNone/>
            </a:pPr>
            <a:r>
              <a:rPr lang="es-MX" sz="2000" b="1" i="1" dirty="0">
                <a:solidFill>
                  <a:srgbClr val="92D050"/>
                </a:solidFill>
              </a:rPr>
              <a:t>¿Cómo encuentro en Google la información que realmente estoy buscando? ¿Cómo disminuir el número de páginas encontradas? ¿Cómo utilizar el buscador de una forma rápida y efectiva? </a:t>
            </a:r>
            <a:endParaRPr lang="es-MX" sz="2000" i="1" dirty="0">
              <a:solidFill>
                <a:srgbClr val="92D050"/>
              </a:solidFill>
            </a:endParaRPr>
          </a:p>
        </p:txBody>
      </p:sp>
      <p:sp>
        <p:nvSpPr>
          <p:cNvPr id="4" name="Rectángulo 3"/>
          <p:cNvSpPr/>
          <p:nvPr/>
        </p:nvSpPr>
        <p:spPr>
          <a:xfrm>
            <a:off x="251012" y="2266846"/>
            <a:ext cx="11507096" cy="2554545"/>
          </a:xfrm>
          <a:prstGeom prst="rect">
            <a:avLst/>
          </a:prstGeom>
        </p:spPr>
        <p:txBody>
          <a:bodyPr wrap="square">
            <a:spAutoFit/>
          </a:bodyPr>
          <a:lstStyle/>
          <a:p>
            <a:r>
              <a:rPr lang="es-MX" sz="2000" dirty="0"/>
              <a:t>Sin duda, la mayoría de los docentes nos hemos hecho esta pregunta al enfrentarnos a una nueva búsqueda en </a:t>
            </a:r>
            <a:r>
              <a:rPr lang="es-MX" sz="2000" dirty="0">
                <a:hlinkClick r:id="rId3"/>
              </a:rPr>
              <a:t>Google</a:t>
            </a:r>
            <a:r>
              <a:rPr lang="es-MX" sz="2000" dirty="0"/>
              <a:t>. A más de alguno nos ha pasado que al querer encontrar un contenido, una imagen o información para preparar nuestras clases, podemos pasar horas navegando hasta que finalmente, nuestra búsqueda naufraga</a:t>
            </a:r>
            <a:r>
              <a:rPr lang="es-MX" sz="2000" dirty="0" smtClean="0"/>
              <a:t>.</a:t>
            </a:r>
          </a:p>
          <a:p>
            <a:endParaRPr lang="es-MX" sz="2000" dirty="0" smtClean="0"/>
          </a:p>
          <a:p>
            <a:r>
              <a:rPr lang="es-MX" sz="2000" dirty="0"/>
              <a:t>En la actualidad, un gran porcentaje de los docentes se define como un usuario cotidiano de Google. Pero, ¿Sabemos cómo buscar información de manera práctica? ¿Conocemos cuáles son los modos que nos pueden facilitar la búsqueda?</a:t>
            </a:r>
          </a:p>
        </p:txBody>
      </p:sp>
    </p:spTree>
    <p:extLst>
      <p:ext uri="{BB962C8B-B14F-4D97-AF65-F5344CB8AC3E}">
        <p14:creationId xmlns:p14="http://schemas.microsoft.com/office/powerpoint/2010/main" val="1471943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ncrypted-tbn3.gstatic.com/images?q=tbn:ANd9GcR59oYON4Z-f0NazEfl_oupSf2aLRITxOVX58XbwrLQK1c4OY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5" y="94708"/>
            <a:ext cx="11994776" cy="136155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0" y="0"/>
            <a:ext cx="10131425" cy="1456267"/>
          </a:xfrm>
        </p:spPr>
        <p:txBody>
          <a:bodyPr>
            <a:normAutofit/>
          </a:bodyPr>
          <a:lstStyle/>
          <a:p>
            <a:r>
              <a:rPr lang="es-MX" sz="6000" b="1" dirty="0" smtClean="0">
                <a:effectLst>
                  <a:outerShdw blurRad="38100" dist="38100" dir="2700000" algn="tl">
                    <a:srgbClr val="000000">
                      <a:alpha val="43137"/>
                    </a:srgbClr>
                  </a:outerShdw>
                </a:effectLst>
              </a:rPr>
              <a:t>CLAVES PARA NAVEGAR</a:t>
            </a:r>
            <a:endParaRPr lang="es-MX" sz="6000" b="1"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3"/>
          <a:stretch>
            <a:fillRect/>
          </a:stretch>
        </p:blipFill>
        <p:spPr>
          <a:xfrm>
            <a:off x="1559859" y="1553135"/>
            <a:ext cx="8390965" cy="52188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0690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131425" cy="1456267"/>
          </a:xfrm>
        </p:spPr>
        <p:txBody>
          <a:bodyPr>
            <a:normAutofit/>
          </a:bodyPr>
          <a:lstStyle/>
          <a:p>
            <a:r>
              <a:rPr lang="es-MX" sz="8800" b="1" dirty="0" smtClean="0">
                <a:solidFill>
                  <a:srgbClr val="92D050"/>
                </a:solidFill>
                <a:effectLst>
                  <a:outerShdw blurRad="38100" dist="38100" dir="2700000" algn="tl">
                    <a:srgbClr val="000000">
                      <a:alpha val="43137"/>
                    </a:srgbClr>
                  </a:outerShdw>
                </a:effectLst>
              </a:rPr>
              <a:t>Uso de SIGNO “+”</a:t>
            </a:r>
            <a:endParaRPr lang="es-MX" sz="8800" b="1" dirty="0">
              <a:solidFill>
                <a:srgbClr val="92D050"/>
              </a:solidFill>
              <a:effectLst>
                <a:outerShdw blurRad="38100" dist="38100" dir="2700000" algn="tl">
                  <a:srgbClr val="000000">
                    <a:alpha val="43137"/>
                  </a:srgbClr>
                </a:outerShdw>
              </a:effectLst>
            </a:endParaRPr>
          </a:p>
        </p:txBody>
      </p:sp>
      <p:pic>
        <p:nvPicPr>
          <p:cNvPr id="4" name="Marcador de contenido 3"/>
          <p:cNvPicPr>
            <a:picLocks noGrp="1" noChangeAspect="1"/>
          </p:cNvPicPr>
          <p:nvPr>
            <p:ph idx="1"/>
          </p:nvPr>
        </p:nvPicPr>
        <p:blipFill>
          <a:blip r:embed="rId2"/>
          <a:stretch>
            <a:fillRect/>
          </a:stretch>
        </p:blipFill>
        <p:spPr>
          <a:xfrm>
            <a:off x="365388" y="2065866"/>
            <a:ext cx="10753035" cy="4399479"/>
          </a:xfrm>
          <a:prstGeom prst="rect">
            <a:avLst/>
          </a:prstGeom>
        </p:spPr>
      </p:pic>
    </p:spTree>
    <p:extLst>
      <p:ext uri="{BB962C8B-B14F-4D97-AF65-F5344CB8AC3E}">
        <p14:creationId xmlns:p14="http://schemas.microsoft.com/office/powerpoint/2010/main" val="2450323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131425" cy="1456267"/>
          </a:xfrm>
        </p:spPr>
        <p:txBody>
          <a:bodyPr>
            <a:normAutofit/>
          </a:bodyPr>
          <a:lstStyle/>
          <a:p>
            <a:r>
              <a:rPr lang="es-MX" sz="8800" b="1" dirty="0" smtClean="0">
                <a:solidFill>
                  <a:srgbClr val="92D050"/>
                </a:solidFill>
                <a:effectLst>
                  <a:outerShdw blurRad="38100" dist="38100" dir="2700000" algn="tl">
                    <a:srgbClr val="000000">
                      <a:alpha val="43137"/>
                    </a:srgbClr>
                  </a:outerShdw>
                </a:effectLst>
              </a:rPr>
              <a:t>Uso de SIGNO “-”</a:t>
            </a:r>
            <a:endParaRPr lang="es-MX" sz="8800" b="1" dirty="0">
              <a:solidFill>
                <a:srgbClr val="92D050"/>
              </a:solidFill>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2"/>
          <a:stretch>
            <a:fillRect/>
          </a:stretch>
        </p:blipFill>
        <p:spPr>
          <a:xfrm>
            <a:off x="2694634" y="1456267"/>
            <a:ext cx="6126637" cy="50714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7484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1521440" cy="1456267"/>
          </a:xfrm>
        </p:spPr>
        <p:txBody>
          <a:bodyPr>
            <a:normAutofit/>
          </a:bodyPr>
          <a:lstStyle/>
          <a:p>
            <a:r>
              <a:rPr lang="es-MX" sz="7200" b="1" dirty="0" smtClean="0">
                <a:solidFill>
                  <a:srgbClr val="92D050"/>
                </a:solidFill>
                <a:effectLst>
                  <a:outerShdw blurRad="38100" dist="38100" dir="2700000" algn="tl">
                    <a:srgbClr val="000000">
                      <a:alpha val="43137"/>
                    </a:srgbClr>
                  </a:outerShdw>
                </a:effectLst>
              </a:rPr>
              <a:t>Uso de cola de chanco “~”</a:t>
            </a:r>
            <a:endParaRPr lang="es-MX" sz="7200" b="1" dirty="0">
              <a:solidFill>
                <a:srgbClr val="92D05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1203048" y="1456267"/>
            <a:ext cx="10183115" cy="4557258"/>
          </a:xfrm>
          <a:prstGeom prst="rect">
            <a:avLst/>
          </a:prstGeom>
        </p:spPr>
      </p:pic>
    </p:spTree>
    <p:extLst>
      <p:ext uri="{BB962C8B-B14F-4D97-AF65-F5344CB8AC3E}">
        <p14:creationId xmlns:p14="http://schemas.microsoft.com/office/powerpoint/2010/main" val="1915933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1521440" cy="1456267"/>
          </a:xfrm>
        </p:spPr>
        <p:txBody>
          <a:bodyPr>
            <a:normAutofit/>
          </a:bodyPr>
          <a:lstStyle/>
          <a:p>
            <a:r>
              <a:rPr lang="es-MX" sz="7200" b="1" dirty="0" smtClean="0">
                <a:solidFill>
                  <a:srgbClr val="92D050"/>
                </a:solidFill>
                <a:effectLst>
                  <a:outerShdw blurRad="38100" dist="38100" dir="2700000" algn="tl">
                    <a:srgbClr val="000000">
                      <a:alpha val="43137"/>
                    </a:srgbClr>
                  </a:outerShdw>
                </a:effectLst>
              </a:rPr>
              <a:t>Uso de :</a:t>
            </a:r>
            <a:r>
              <a:rPr lang="es-MX" sz="7200" b="1" dirty="0" err="1" smtClean="0">
                <a:solidFill>
                  <a:srgbClr val="92D050"/>
                </a:solidFill>
                <a:effectLst>
                  <a:outerShdw blurRad="38100" dist="38100" dir="2700000" algn="tl">
                    <a:srgbClr val="000000">
                      <a:alpha val="43137"/>
                    </a:srgbClr>
                  </a:outerShdw>
                </a:effectLst>
              </a:rPr>
              <a:t>ppt</a:t>
            </a:r>
            <a:r>
              <a:rPr lang="es-MX" sz="7200" b="1" dirty="0" smtClean="0">
                <a:solidFill>
                  <a:srgbClr val="92D050"/>
                </a:solidFill>
                <a:effectLst>
                  <a:outerShdw blurRad="38100" dist="38100" dir="2700000" algn="tl">
                    <a:srgbClr val="000000">
                      <a:alpha val="43137"/>
                    </a:srgbClr>
                  </a:outerShdw>
                </a:effectLst>
              </a:rPr>
              <a:t> o :</a:t>
            </a:r>
            <a:r>
              <a:rPr lang="es-MX" sz="7200" b="1" dirty="0" err="1" smtClean="0">
                <a:solidFill>
                  <a:srgbClr val="92D050"/>
                </a:solidFill>
                <a:effectLst>
                  <a:outerShdw blurRad="38100" dist="38100" dir="2700000" algn="tl">
                    <a:srgbClr val="000000">
                      <a:alpha val="43137"/>
                    </a:srgbClr>
                  </a:outerShdw>
                </a:effectLst>
              </a:rPr>
              <a:t>pdf</a:t>
            </a:r>
            <a:endParaRPr lang="es-MX" sz="7200" b="1" dirty="0">
              <a:solidFill>
                <a:srgbClr val="92D050"/>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stretch>
            <a:fillRect/>
          </a:stretch>
        </p:blipFill>
        <p:spPr>
          <a:xfrm>
            <a:off x="2255813" y="1403706"/>
            <a:ext cx="6264243" cy="5233761"/>
          </a:xfrm>
          <a:prstGeom prst="rect">
            <a:avLst/>
          </a:prstGeom>
        </p:spPr>
      </p:pic>
    </p:spTree>
    <p:extLst>
      <p:ext uri="{BB962C8B-B14F-4D97-AF65-F5344CB8AC3E}">
        <p14:creationId xmlns:p14="http://schemas.microsoft.com/office/powerpoint/2010/main" val="430016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1521440" cy="1456267"/>
          </a:xfrm>
        </p:spPr>
        <p:txBody>
          <a:bodyPr>
            <a:normAutofit/>
          </a:bodyPr>
          <a:lstStyle/>
          <a:p>
            <a:r>
              <a:rPr lang="es-MX" sz="7200" b="1" dirty="0" smtClean="0">
                <a:solidFill>
                  <a:srgbClr val="92D050"/>
                </a:solidFill>
                <a:effectLst>
                  <a:outerShdw blurRad="38100" dist="38100" dir="2700000" algn="tl">
                    <a:srgbClr val="000000">
                      <a:alpha val="43137"/>
                    </a:srgbClr>
                  </a:outerShdw>
                </a:effectLst>
              </a:rPr>
              <a:t>Uso de COMILLAS “”</a:t>
            </a:r>
            <a:endParaRPr lang="es-MX" sz="7200" b="1" dirty="0">
              <a:solidFill>
                <a:srgbClr val="92D05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3141233" y="1282165"/>
            <a:ext cx="4873214" cy="54533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265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011680" y="184062"/>
            <a:ext cx="8590394" cy="62174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81088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04396"/>
            <a:ext cx="10131425" cy="1456267"/>
          </a:xfrm>
        </p:spPr>
        <p:txBody>
          <a:bodyPr>
            <a:normAutofit/>
          </a:bodyPr>
          <a:lstStyle/>
          <a:p>
            <a:r>
              <a:rPr lang="es-MX" sz="7200" b="1" dirty="0" smtClean="0">
                <a:solidFill>
                  <a:srgbClr val="00B0F0"/>
                </a:solidFill>
                <a:effectLst>
                  <a:outerShdw blurRad="38100" dist="38100" dir="2700000" algn="tl">
                    <a:srgbClr val="000000">
                      <a:alpha val="43137"/>
                    </a:srgbClr>
                  </a:outerShdw>
                </a:effectLst>
              </a:rPr>
              <a:t>MÁS TIPS &gt;&gt;&gt;</a:t>
            </a:r>
            <a:endParaRPr lang="es-MX" sz="7200" b="1" dirty="0">
              <a:solidFill>
                <a:srgbClr val="00B0F0"/>
              </a:solidFill>
              <a:effectLst>
                <a:outerShdw blurRad="38100" dist="38100" dir="2700000" algn="tl">
                  <a:srgbClr val="000000">
                    <a:alpha val="43137"/>
                  </a:srgbClr>
                </a:outerShdw>
              </a:effectLst>
            </a:endParaRPr>
          </a:p>
        </p:txBody>
      </p:sp>
      <p:pic>
        <p:nvPicPr>
          <p:cNvPr id="4" name="Marcador de contenido 3"/>
          <p:cNvPicPr>
            <a:picLocks noGrp="1" noChangeAspect="1"/>
          </p:cNvPicPr>
          <p:nvPr>
            <p:ph idx="1"/>
          </p:nvPr>
        </p:nvPicPr>
        <p:blipFill>
          <a:blip r:embed="rId2"/>
          <a:stretch>
            <a:fillRect/>
          </a:stretch>
        </p:blipFill>
        <p:spPr>
          <a:xfrm>
            <a:off x="1974673" y="1114747"/>
            <a:ext cx="8664641" cy="4769256"/>
          </a:xfrm>
          <a:prstGeom prst="rect">
            <a:avLst/>
          </a:prstGeom>
          <a:ln>
            <a:noFill/>
          </a:ln>
          <a:effectLst>
            <a:outerShdw blurRad="292100" dist="139700" dir="2700000" algn="tl" rotWithShape="0">
              <a:srgbClr val="333333">
                <a:alpha val="65000"/>
              </a:srgbClr>
            </a:outerShdw>
          </a:effectLst>
        </p:spPr>
      </p:pic>
      <p:sp>
        <p:nvSpPr>
          <p:cNvPr id="5" name="Rectángulo 4"/>
          <p:cNvSpPr/>
          <p:nvPr/>
        </p:nvSpPr>
        <p:spPr>
          <a:xfrm>
            <a:off x="150608" y="6056130"/>
            <a:ext cx="11704319" cy="707886"/>
          </a:xfrm>
          <a:prstGeom prst="rect">
            <a:avLst/>
          </a:prstGeom>
        </p:spPr>
        <p:txBody>
          <a:bodyPr wrap="square">
            <a:spAutoFit/>
          </a:bodyPr>
          <a:lstStyle/>
          <a:p>
            <a:r>
              <a:rPr lang="es-MX" sz="2000" dirty="0"/>
              <a:t>Es importante considerar éstas claves al momento de navegar en algún buscador, así no solo nos ahorraremos tiempo, sino que además aumentará la sensación de utilidad de dichos sitios en nuestra labor pedagógica.</a:t>
            </a:r>
          </a:p>
        </p:txBody>
      </p:sp>
    </p:spTree>
    <p:extLst>
      <p:ext uri="{BB962C8B-B14F-4D97-AF65-F5344CB8AC3E}">
        <p14:creationId xmlns:p14="http://schemas.microsoft.com/office/powerpoint/2010/main" val="1548865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6000" b="1" dirty="0" smtClean="0">
                <a:effectLst>
                  <a:outerShdw blurRad="38100" dist="38100" dir="2700000" algn="tl">
                    <a:srgbClr val="000000">
                      <a:alpha val="43137"/>
                    </a:srgbClr>
                  </a:outerShdw>
                </a:effectLst>
              </a:rPr>
              <a:t>TAREA &gt;&gt;&gt;</a:t>
            </a:r>
            <a:endParaRPr lang="es-MX" sz="60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solidFill>
            <a:schemeClr val="accent6">
              <a:lumMod val="75000"/>
            </a:schemeClr>
          </a:solidFill>
        </p:spPr>
        <p:txBody>
          <a:bodyPr>
            <a:normAutofit/>
          </a:bodyPr>
          <a:lstStyle/>
          <a:p>
            <a:r>
              <a:rPr lang="es-MX" sz="3200" b="1" dirty="0" smtClean="0"/>
              <a:t>¿QUÉ ES UN RSS Y CÓMO FUNCIONA?</a:t>
            </a:r>
          </a:p>
          <a:p>
            <a:r>
              <a:rPr lang="es-MX" sz="3200" b="1" dirty="0" smtClean="0"/>
              <a:t>¿QUÉ ES UN PODCAST? Y ¿CUÁL ES SU UTILIDAD EDUCATIVA?</a:t>
            </a:r>
          </a:p>
          <a:p>
            <a:r>
              <a:rPr lang="es-MX" sz="3200" b="1" dirty="0" smtClean="0"/>
              <a:t>EJEMPLIFICA CADA UNA DE LAS BÚSQUEDAS Y SUS RESULTADOS.</a:t>
            </a:r>
          </a:p>
          <a:p>
            <a:r>
              <a:rPr lang="es-MX" sz="3200" b="1" dirty="0" smtClean="0"/>
              <a:t>¿QUÉ ES UN METABUSCADOR? </a:t>
            </a:r>
            <a:endParaRPr lang="es-MX" sz="3200" b="1" dirty="0"/>
          </a:p>
        </p:txBody>
      </p:sp>
      <p:pic>
        <p:nvPicPr>
          <p:cNvPr id="5" name="Picture 4" descr="imagen icono R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6995">
            <a:off x="6422079" y="1387368"/>
            <a:ext cx="4971869" cy="894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39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131425" cy="1456267"/>
          </a:xfrm>
        </p:spPr>
        <p:txBody>
          <a:bodyPr>
            <a:normAutofit/>
          </a:bodyPr>
          <a:lstStyle/>
          <a:p>
            <a:r>
              <a:rPr lang="es-MX" sz="5400" b="1" dirty="0" smtClean="0">
                <a:effectLst>
                  <a:outerShdw blurRad="38100" dist="38100" dir="2700000" algn="tl">
                    <a:srgbClr val="000000">
                      <a:alpha val="43137"/>
                    </a:srgbClr>
                  </a:outerShdw>
                </a:effectLst>
              </a:rPr>
              <a:t>LOS OPERADORES BOOLEANOS</a:t>
            </a:r>
            <a:endParaRPr lang="es-MX" sz="54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847626" y="1249183"/>
            <a:ext cx="10131425" cy="1623110"/>
          </a:xfrm>
        </p:spPr>
        <p:style>
          <a:lnRef idx="1">
            <a:schemeClr val="accent6"/>
          </a:lnRef>
          <a:fillRef idx="2">
            <a:schemeClr val="accent6"/>
          </a:fillRef>
          <a:effectRef idx="1">
            <a:schemeClr val="accent6"/>
          </a:effectRef>
          <a:fontRef idx="minor">
            <a:schemeClr val="dk1"/>
          </a:fontRef>
        </p:style>
        <p:txBody>
          <a:bodyPr>
            <a:normAutofit/>
          </a:bodyPr>
          <a:lstStyle/>
          <a:p>
            <a:pPr>
              <a:spcAft>
                <a:spcPts val="0"/>
              </a:spcAft>
            </a:pPr>
            <a:r>
              <a:rPr lang="es-MX" sz="2400" dirty="0"/>
              <a:t>Algunos buscadores por palabra clave permiten el uso de </a:t>
            </a:r>
            <a:r>
              <a:rPr lang="es-MX" sz="2400" dirty="0" smtClean="0"/>
              <a:t>operadores </a:t>
            </a:r>
            <a:r>
              <a:rPr lang="es-MX" sz="2400" dirty="0"/>
              <a:t>booleanos (nexos lógicos que </a:t>
            </a:r>
            <a:r>
              <a:rPr lang="es-MX" sz="2400" dirty="0" smtClean="0"/>
              <a:t>especifican </a:t>
            </a:r>
            <a:r>
              <a:rPr lang="es-MX" sz="2400" dirty="0"/>
              <a:t>cuál debe ser la relación entre los términos ingresados): </a:t>
            </a:r>
            <a:endParaRPr lang="es-MX" sz="2400" dirty="0"/>
          </a:p>
        </p:txBody>
      </p:sp>
      <p:sp>
        <p:nvSpPr>
          <p:cNvPr id="4" name="Rectángulo 3"/>
          <p:cNvSpPr/>
          <p:nvPr/>
        </p:nvSpPr>
        <p:spPr>
          <a:xfrm>
            <a:off x="376518" y="3849461"/>
            <a:ext cx="3281081" cy="1862048"/>
          </a:xfrm>
          <a:prstGeom prst="rect">
            <a:avLst/>
          </a:prstGeom>
          <a:noFill/>
        </p:spPr>
        <p:txBody>
          <a:bodyPr wrap="square" lIns="91440" tIns="45720" rIns="91440" bIns="45720">
            <a:spAutoFit/>
          </a:bodyPr>
          <a:lstStyle/>
          <a:p>
            <a:pPr algn="ctr"/>
            <a:r>
              <a:rPr lang="es-ES" sz="11500" b="1" cap="none" spc="0" dirty="0" smtClean="0">
                <a:ln w="6600">
                  <a:solidFill>
                    <a:schemeClr val="accent2"/>
                  </a:solidFill>
                  <a:prstDash val="solid"/>
                </a:ln>
                <a:solidFill>
                  <a:srgbClr val="FFFFFF"/>
                </a:solidFill>
                <a:effectLst>
                  <a:outerShdw dist="38100" dir="2700000" algn="tl" rotWithShape="0">
                    <a:schemeClr val="accent2"/>
                  </a:outerShdw>
                </a:effectLst>
              </a:rPr>
              <a:t>AND</a:t>
            </a:r>
            <a:endParaRPr lang="es-ES" sz="115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Rectángulo 4"/>
          <p:cNvSpPr/>
          <p:nvPr/>
        </p:nvSpPr>
        <p:spPr>
          <a:xfrm>
            <a:off x="4252614" y="3537489"/>
            <a:ext cx="6096000" cy="286232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r>
              <a:rPr lang="es-MX" sz="3600" dirty="0">
                <a:latin typeface="Times New Roman" panose="02020603050405020304" pitchFamily="18" charset="0"/>
              </a:rPr>
              <a:t>Indica que las palabras que anteceden y prosiguen al operador deben encontrarse </a:t>
            </a:r>
            <a:r>
              <a:rPr lang="es-MX" sz="3600" dirty="0" smtClean="0">
                <a:latin typeface="Times New Roman" panose="02020603050405020304" pitchFamily="18" charset="0"/>
              </a:rPr>
              <a:t>ambas en </a:t>
            </a:r>
            <a:r>
              <a:rPr lang="es-MX" sz="3600" dirty="0">
                <a:latin typeface="Times New Roman" panose="02020603050405020304" pitchFamily="18" charset="0"/>
              </a:rPr>
              <a:t>el </a:t>
            </a:r>
            <a:r>
              <a:rPr lang="es-MX" sz="3600" dirty="0" smtClean="0">
                <a:latin typeface="Times New Roman" panose="02020603050405020304" pitchFamily="18" charset="0"/>
              </a:rPr>
              <a:t>resultado </a:t>
            </a:r>
            <a:r>
              <a:rPr lang="es-MX" sz="3600" dirty="0">
                <a:latin typeface="Times New Roman" panose="02020603050405020304" pitchFamily="18" charset="0"/>
              </a:rPr>
              <a:t>de la búsqueda. </a:t>
            </a:r>
            <a:endParaRPr lang="es-MX" sz="3600" dirty="0">
              <a:effectLst/>
              <a:latin typeface="Times New Roman" panose="02020603050405020304" pitchFamily="18" charset="0"/>
            </a:endParaRPr>
          </a:p>
        </p:txBody>
      </p:sp>
    </p:spTree>
    <p:extLst>
      <p:ext uri="{BB962C8B-B14F-4D97-AF65-F5344CB8AC3E}">
        <p14:creationId xmlns:p14="http://schemas.microsoft.com/office/powerpoint/2010/main" val="3226610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002812" y="112227"/>
            <a:ext cx="5908423" cy="2867641"/>
          </a:xfrm>
          <a:prstGeom prst="rect">
            <a:avLst/>
          </a:prstGeom>
        </p:spPr>
      </p:pic>
      <p:pic>
        <p:nvPicPr>
          <p:cNvPr id="5" name="Imagen 4"/>
          <p:cNvPicPr>
            <a:picLocks noChangeAspect="1"/>
          </p:cNvPicPr>
          <p:nvPr/>
        </p:nvPicPr>
        <p:blipFill>
          <a:blip r:embed="rId3"/>
          <a:stretch>
            <a:fillRect/>
          </a:stretch>
        </p:blipFill>
        <p:spPr>
          <a:xfrm>
            <a:off x="1910196" y="3135293"/>
            <a:ext cx="8093654" cy="3582652"/>
          </a:xfrm>
          <a:prstGeom prst="rect">
            <a:avLst/>
          </a:prstGeom>
        </p:spPr>
      </p:pic>
    </p:spTree>
    <p:extLst>
      <p:ext uri="{BB962C8B-B14F-4D97-AF65-F5344CB8AC3E}">
        <p14:creationId xmlns:p14="http://schemas.microsoft.com/office/powerpoint/2010/main" val="3985569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02105" y="32274"/>
            <a:ext cx="6886575" cy="3314700"/>
          </a:xfrm>
          <a:prstGeom prst="rect">
            <a:avLst/>
          </a:prstGeom>
        </p:spPr>
      </p:pic>
      <p:pic>
        <p:nvPicPr>
          <p:cNvPr id="5" name="Imagen 4"/>
          <p:cNvPicPr>
            <a:picLocks noChangeAspect="1"/>
          </p:cNvPicPr>
          <p:nvPr/>
        </p:nvPicPr>
        <p:blipFill>
          <a:blip r:embed="rId3"/>
          <a:stretch>
            <a:fillRect/>
          </a:stretch>
        </p:blipFill>
        <p:spPr>
          <a:xfrm>
            <a:off x="1430767" y="3379248"/>
            <a:ext cx="9187031" cy="3467994"/>
          </a:xfrm>
          <a:prstGeom prst="rect">
            <a:avLst/>
          </a:prstGeom>
        </p:spPr>
      </p:pic>
    </p:spTree>
    <p:extLst>
      <p:ext uri="{BB962C8B-B14F-4D97-AF65-F5344CB8AC3E}">
        <p14:creationId xmlns:p14="http://schemas.microsoft.com/office/powerpoint/2010/main" val="1845913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131425" cy="1456267"/>
          </a:xfrm>
        </p:spPr>
        <p:txBody>
          <a:bodyPr>
            <a:normAutofit/>
          </a:bodyPr>
          <a:lstStyle/>
          <a:p>
            <a:r>
              <a:rPr lang="es-MX" sz="5400" b="1" dirty="0" smtClean="0">
                <a:effectLst>
                  <a:outerShdw blurRad="38100" dist="38100" dir="2700000" algn="tl">
                    <a:srgbClr val="000000">
                      <a:alpha val="43137"/>
                    </a:srgbClr>
                  </a:outerShdw>
                </a:effectLst>
              </a:rPr>
              <a:t>LOS OPERADORES BOOLEANOS</a:t>
            </a:r>
            <a:endParaRPr lang="es-MX" sz="5400" b="1" dirty="0">
              <a:effectLst>
                <a:outerShdw blurRad="38100" dist="38100" dir="2700000" algn="tl">
                  <a:srgbClr val="000000">
                    <a:alpha val="43137"/>
                  </a:srgbClr>
                </a:outerShdw>
              </a:effectLst>
            </a:endParaRPr>
          </a:p>
        </p:txBody>
      </p:sp>
      <p:sp>
        <p:nvSpPr>
          <p:cNvPr id="4" name="Rectángulo 3"/>
          <p:cNvSpPr/>
          <p:nvPr/>
        </p:nvSpPr>
        <p:spPr>
          <a:xfrm>
            <a:off x="159329" y="1611871"/>
            <a:ext cx="3281081" cy="1862048"/>
          </a:xfrm>
          <a:prstGeom prst="rect">
            <a:avLst/>
          </a:prstGeom>
          <a:noFill/>
        </p:spPr>
        <p:txBody>
          <a:bodyPr wrap="square" lIns="91440" tIns="45720" rIns="91440" bIns="45720">
            <a:spAutoFit/>
          </a:bodyPr>
          <a:lstStyle/>
          <a:p>
            <a:pPr algn="ctr"/>
            <a:r>
              <a:rPr lang="es-ES" sz="11500" b="1" cap="none" spc="0" dirty="0" smtClean="0">
                <a:ln w="6600">
                  <a:solidFill>
                    <a:schemeClr val="accent2"/>
                  </a:solidFill>
                  <a:prstDash val="solid"/>
                </a:ln>
                <a:solidFill>
                  <a:srgbClr val="FFFFFF"/>
                </a:solidFill>
                <a:effectLst>
                  <a:outerShdw dist="38100" dir="2700000" algn="tl" rotWithShape="0">
                    <a:schemeClr val="accent2"/>
                  </a:outerShdw>
                </a:effectLst>
              </a:rPr>
              <a:t>OR</a:t>
            </a:r>
            <a:endParaRPr lang="es-ES" sz="115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Rectángulo 4"/>
          <p:cNvSpPr/>
          <p:nvPr/>
        </p:nvSpPr>
        <p:spPr>
          <a:xfrm>
            <a:off x="3281082" y="1299899"/>
            <a:ext cx="8627633"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sz="3600" dirty="0"/>
              <a:t>Indica que </a:t>
            </a:r>
            <a:r>
              <a:rPr lang="es-MX" sz="3600" dirty="0" smtClean="0"/>
              <a:t>alcanza </a:t>
            </a:r>
            <a:r>
              <a:rPr lang="es-MX" sz="3600" dirty="0"/>
              <a:t>que </a:t>
            </a:r>
            <a:r>
              <a:rPr lang="es-MX" sz="3600" dirty="0" smtClean="0"/>
              <a:t>sólo una de </a:t>
            </a:r>
            <a:r>
              <a:rPr lang="es-MX" sz="3600" dirty="0"/>
              <a:t>las palabras esté presente. En la mayoría de las </a:t>
            </a:r>
            <a:r>
              <a:rPr lang="es-MX" sz="3600" dirty="0"/>
              <a:t>h</a:t>
            </a:r>
            <a:r>
              <a:rPr lang="es-MX" sz="3600" dirty="0" smtClean="0"/>
              <a:t>erramientas de </a:t>
            </a:r>
            <a:r>
              <a:rPr lang="es-MX" sz="3600" dirty="0"/>
              <a:t>búsqueda podrá reemplazarlas por un espacio en blanco. </a:t>
            </a:r>
          </a:p>
        </p:txBody>
      </p:sp>
      <p:sp>
        <p:nvSpPr>
          <p:cNvPr id="7" name="Rectángulo 6"/>
          <p:cNvSpPr/>
          <p:nvPr/>
        </p:nvSpPr>
        <p:spPr>
          <a:xfrm>
            <a:off x="392410" y="3954382"/>
            <a:ext cx="11613124" cy="1015663"/>
          </a:xfrm>
          <a:prstGeom prst="rect">
            <a:avLst/>
          </a:prstGeom>
        </p:spPr>
        <p:txBody>
          <a:bodyPr wrap="square">
            <a:spAutoFit/>
          </a:bodyPr>
          <a:lstStyle/>
          <a:p>
            <a:r>
              <a:rPr lang="es-MX" sz="2000" dirty="0">
                <a:latin typeface="Times New Roman" panose="02020603050405020304" pitchFamily="18" charset="0"/>
              </a:rPr>
              <a:t>Si ambos términos deben </a:t>
            </a:r>
            <a:r>
              <a:rPr lang="es-MX" sz="2000" dirty="0" smtClean="0">
                <a:latin typeface="Times New Roman" panose="02020603050405020304" pitchFamily="18" charset="0"/>
              </a:rPr>
              <a:t>aparecer </a:t>
            </a:r>
            <a:r>
              <a:rPr lang="es-MX" sz="2000" dirty="0">
                <a:latin typeface="Times New Roman" panose="02020603050405020304" pitchFamily="18" charset="0"/>
              </a:rPr>
              <a:t>seguidos </a:t>
            </a:r>
            <a:r>
              <a:rPr lang="es-MX" sz="2000" dirty="0" smtClean="0">
                <a:latin typeface="Times New Roman" panose="02020603050405020304" pitchFamily="18" charset="0"/>
              </a:rPr>
              <a:t>en </a:t>
            </a:r>
            <a:r>
              <a:rPr lang="es-MX" sz="2000" dirty="0">
                <a:latin typeface="Times New Roman" panose="02020603050405020304" pitchFamily="18" charset="0"/>
              </a:rPr>
              <a:t>el texto (por ejemplo, “Universidad Nacional del </a:t>
            </a:r>
            <a:r>
              <a:rPr lang="es-MX" sz="2000" dirty="0" err="1">
                <a:latin typeface="Times New Roman" panose="02020603050405020304" pitchFamily="18" charset="0"/>
              </a:rPr>
              <a:t>Comahue</a:t>
            </a:r>
            <a:r>
              <a:rPr lang="es-MX" sz="2000" dirty="0">
                <a:latin typeface="Times New Roman" panose="02020603050405020304" pitchFamily="18" charset="0"/>
              </a:rPr>
              <a:t> </a:t>
            </a:r>
            <a:r>
              <a:rPr lang="es-MX" sz="2000" dirty="0" smtClean="0">
                <a:latin typeface="Times New Roman" panose="02020603050405020304" pitchFamily="18" charset="0"/>
              </a:rPr>
              <a:t>”), tendrá que </a:t>
            </a:r>
            <a:r>
              <a:rPr lang="es-MX" sz="2000" dirty="0">
                <a:latin typeface="Times New Roman" panose="02020603050405020304" pitchFamily="18" charset="0"/>
              </a:rPr>
              <a:t>escribirlas </a:t>
            </a:r>
            <a:r>
              <a:rPr lang="es-MX" sz="2000" dirty="0" smtClean="0">
                <a:latin typeface="Times New Roman" panose="02020603050405020304" pitchFamily="18" charset="0"/>
              </a:rPr>
              <a:t>entre comillas.  </a:t>
            </a:r>
            <a:r>
              <a:rPr lang="es-MX" sz="2000" dirty="0">
                <a:latin typeface="Times New Roman" panose="02020603050405020304" pitchFamily="18" charset="0"/>
              </a:rPr>
              <a:t>Caso contrario, el buscador retornará cualquier resultado que </a:t>
            </a:r>
            <a:r>
              <a:rPr lang="es-MX" sz="2000" dirty="0" smtClean="0">
                <a:latin typeface="Times New Roman" panose="02020603050405020304" pitchFamily="18" charset="0"/>
              </a:rPr>
              <a:t>contenga </a:t>
            </a:r>
            <a:r>
              <a:rPr lang="es-MX" sz="2000" dirty="0">
                <a:latin typeface="Times New Roman" panose="02020603050405020304" pitchFamily="18" charset="0"/>
              </a:rPr>
              <a:t>las tres palabras, aunque no necesariamente una al lado de la </a:t>
            </a:r>
            <a:r>
              <a:rPr lang="es-MX" sz="2000" dirty="0" smtClean="0">
                <a:latin typeface="Times New Roman" panose="02020603050405020304" pitchFamily="18" charset="0"/>
              </a:rPr>
              <a:t>otra.</a:t>
            </a:r>
            <a:endParaRPr lang="es-MX" sz="2000" dirty="0">
              <a:effectLst/>
              <a:latin typeface="Times New Roman" panose="02020603050405020304" pitchFamily="18" charset="0"/>
            </a:endParaRPr>
          </a:p>
        </p:txBody>
      </p:sp>
    </p:spTree>
    <p:extLst>
      <p:ext uri="{BB962C8B-B14F-4D97-AF65-F5344CB8AC3E}">
        <p14:creationId xmlns:p14="http://schemas.microsoft.com/office/powerpoint/2010/main" val="446601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999809" y="124191"/>
            <a:ext cx="3635435" cy="3103103"/>
          </a:xfrm>
          <a:prstGeom prst="rect">
            <a:avLst/>
          </a:prstGeom>
        </p:spPr>
      </p:pic>
      <p:pic>
        <p:nvPicPr>
          <p:cNvPr id="5" name="Imagen 4"/>
          <p:cNvPicPr>
            <a:picLocks noChangeAspect="1"/>
          </p:cNvPicPr>
          <p:nvPr/>
        </p:nvPicPr>
        <p:blipFill>
          <a:blip r:embed="rId3"/>
          <a:stretch>
            <a:fillRect/>
          </a:stretch>
        </p:blipFill>
        <p:spPr>
          <a:xfrm>
            <a:off x="1911722" y="3355264"/>
            <a:ext cx="7811611" cy="3400537"/>
          </a:xfrm>
          <a:prstGeom prst="rect">
            <a:avLst/>
          </a:prstGeom>
        </p:spPr>
      </p:pic>
    </p:spTree>
    <p:extLst>
      <p:ext uri="{BB962C8B-B14F-4D97-AF65-F5344CB8AC3E}">
        <p14:creationId xmlns:p14="http://schemas.microsoft.com/office/powerpoint/2010/main" val="2738882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131425" cy="1456267"/>
          </a:xfrm>
        </p:spPr>
        <p:txBody>
          <a:bodyPr>
            <a:normAutofit/>
          </a:bodyPr>
          <a:lstStyle/>
          <a:p>
            <a:r>
              <a:rPr lang="es-MX" sz="5400" b="1" dirty="0" smtClean="0">
                <a:effectLst>
                  <a:outerShdw blurRad="38100" dist="38100" dir="2700000" algn="tl">
                    <a:srgbClr val="000000">
                      <a:alpha val="43137"/>
                    </a:srgbClr>
                  </a:outerShdw>
                </a:effectLst>
              </a:rPr>
              <a:t>LOS OPERADORES BOOLEANOS</a:t>
            </a:r>
            <a:endParaRPr lang="es-MX" sz="5400" b="1" dirty="0">
              <a:effectLst>
                <a:outerShdw blurRad="38100" dist="38100" dir="2700000" algn="tl">
                  <a:srgbClr val="000000">
                    <a:alpha val="43137"/>
                  </a:srgbClr>
                </a:outerShdw>
              </a:effectLst>
            </a:endParaRPr>
          </a:p>
        </p:txBody>
      </p:sp>
      <p:sp>
        <p:nvSpPr>
          <p:cNvPr id="4" name="Rectángulo 3"/>
          <p:cNvSpPr/>
          <p:nvPr/>
        </p:nvSpPr>
        <p:spPr>
          <a:xfrm>
            <a:off x="159329" y="1611871"/>
            <a:ext cx="3281081" cy="1862048"/>
          </a:xfrm>
          <a:prstGeom prst="rect">
            <a:avLst/>
          </a:prstGeom>
          <a:noFill/>
        </p:spPr>
        <p:txBody>
          <a:bodyPr wrap="square" lIns="91440" tIns="45720" rIns="91440" bIns="45720">
            <a:spAutoFit/>
          </a:bodyPr>
          <a:lstStyle/>
          <a:p>
            <a:pPr algn="ctr"/>
            <a:r>
              <a:rPr lang="es-ES" sz="11500" b="1" cap="none" spc="0" dirty="0" smtClean="0">
                <a:ln w="6600">
                  <a:solidFill>
                    <a:schemeClr val="accent2"/>
                  </a:solidFill>
                  <a:prstDash val="solid"/>
                </a:ln>
                <a:solidFill>
                  <a:srgbClr val="FFFFFF"/>
                </a:solidFill>
                <a:effectLst>
                  <a:outerShdw dist="38100" dir="2700000" algn="tl" rotWithShape="0">
                    <a:schemeClr val="accent2"/>
                  </a:outerShdw>
                </a:effectLst>
              </a:rPr>
              <a:t>NOT</a:t>
            </a:r>
            <a:endParaRPr lang="es-ES" sz="115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Rectángulo 4"/>
          <p:cNvSpPr/>
          <p:nvPr/>
        </p:nvSpPr>
        <p:spPr>
          <a:xfrm>
            <a:off x="3281082" y="1299899"/>
            <a:ext cx="8627633"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sz="3600" dirty="0"/>
              <a:t>Excluye de la búsqueda la palabra clave anterior al operador. Ejemplo: </a:t>
            </a:r>
            <a:r>
              <a:rPr lang="es-MX" sz="3600" dirty="0" smtClean="0"/>
              <a:t>Argentina </a:t>
            </a:r>
            <a:r>
              <a:rPr lang="es-MX" sz="3600" dirty="0"/>
              <a:t>NOT congresos. </a:t>
            </a:r>
            <a:r>
              <a:rPr lang="es-MX" sz="3600" dirty="0" smtClean="0"/>
              <a:t>(</a:t>
            </a:r>
            <a:r>
              <a:rPr lang="es-MX" sz="3600" dirty="0"/>
              <a:t>aparecerán todos los congresos menos los realizados en la </a:t>
            </a:r>
            <a:r>
              <a:rPr lang="es-MX" sz="3600" dirty="0" smtClean="0"/>
              <a:t>Argentina).</a:t>
            </a:r>
            <a:endParaRPr lang="es-MX" sz="3600" dirty="0"/>
          </a:p>
        </p:txBody>
      </p:sp>
      <p:sp>
        <p:nvSpPr>
          <p:cNvPr id="7" name="Rectángulo 6"/>
          <p:cNvSpPr/>
          <p:nvPr/>
        </p:nvSpPr>
        <p:spPr>
          <a:xfrm>
            <a:off x="392410" y="3954382"/>
            <a:ext cx="11613124" cy="1015663"/>
          </a:xfrm>
          <a:prstGeom prst="rect">
            <a:avLst/>
          </a:prstGeom>
        </p:spPr>
        <p:txBody>
          <a:bodyPr wrap="square">
            <a:spAutoFit/>
          </a:bodyPr>
          <a:lstStyle/>
          <a:p>
            <a:r>
              <a:rPr lang="es-MX" sz="2000" dirty="0">
                <a:latin typeface="Times New Roman" panose="02020603050405020304" pitchFamily="18" charset="0"/>
              </a:rPr>
              <a:t>Si ambos términos deben </a:t>
            </a:r>
            <a:r>
              <a:rPr lang="es-MX" sz="2000" dirty="0" smtClean="0">
                <a:latin typeface="Times New Roman" panose="02020603050405020304" pitchFamily="18" charset="0"/>
              </a:rPr>
              <a:t>aparecer </a:t>
            </a:r>
            <a:r>
              <a:rPr lang="es-MX" sz="2000" dirty="0">
                <a:latin typeface="Times New Roman" panose="02020603050405020304" pitchFamily="18" charset="0"/>
              </a:rPr>
              <a:t>seguidos </a:t>
            </a:r>
            <a:r>
              <a:rPr lang="es-MX" sz="2000" dirty="0" smtClean="0">
                <a:latin typeface="Times New Roman" panose="02020603050405020304" pitchFamily="18" charset="0"/>
              </a:rPr>
              <a:t>en </a:t>
            </a:r>
            <a:r>
              <a:rPr lang="es-MX" sz="2000" dirty="0">
                <a:latin typeface="Times New Roman" panose="02020603050405020304" pitchFamily="18" charset="0"/>
              </a:rPr>
              <a:t>el texto (por ejemplo, “Universidad Nacional del </a:t>
            </a:r>
            <a:r>
              <a:rPr lang="es-MX" sz="2000" dirty="0" err="1">
                <a:latin typeface="Times New Roman" panose="02020603050405020304" pitchFamily="18" charset="0"/>
              </a:rPr>
              <a:t>Comahue</a:t>
            </a:r>
            <a:r>
              <a:rPr lang="es-MX" sz="2000" dirty="0">
                <a:latin typeface="Times New Roman" panose="02020603050405020304" pitchFamily="18" charset="0"/>
              </a:rPr>
              <a:t> </a:t>
            </a:r>
            <a:r>
              <a:rPr lang="es-MX" sz="2000" dirty="0" smtClean="0">
                <a:latin typeface="Times New Roman" panose="02020603050405020304" pitchFamily="18" charset="0"/>
              </a:rPr>
              <a:t>”), tendrá que </a:t>
            </a:r>
            <a:r>
              <a:rPr lang="es-MX" sz="2000" dirty="0">
                <a:latin typeface="Times New Roman" panose="02020603050405020304" pitchFamily="18" charset="0"/>
              </a:rPr>
              <a:t>escribirlas </a:t>
            </a:r>
            <a:r>
              <a:rPr lang="es-MX" sz="2000" dirty="0" smtClean="0">
                <a:latin typeface="Times New Roman" panose="02020603050405020304" pitchFamily="18" charset="0"/>
              </a:rPr>
              <a:t>entre comillas.  </a:t>
            </a:r>
            <a:r>
              <a:rPr lang="es-MX" sz="2000" dirty="0">
                <a:latin typeface="Times New Roman" panose="02020603050405020304" pitchFamily="18" charset="0"/>
              </a:rPr>
              <a:t>Caso contrario, el buscador retornará cualquier resultado que </a:t>
            </a:r>
            <a:r>
              <a:rPr lang="es-MX" sz="2000" dirty="0" smtClean="0">
                <a:latin typeface="Times New Roman" panose="02020603050405020304" pitchFamily="18" charset="0"/>
              </a:rPr>
              <a:t>contenga </a:t>
            </a:r>
            <a:r>
              <a:rPr lang="es-MX" sz="2000" dirty="0">
                <a:latin typeface="Times New Roman" panose="02020603050405020304" pitchFamily="18" charset="0"/>
              </a:rPr>
              <a:t>las tres palabras, aunque no necesariamente una al lado de la </a:t>
            </a:r>
            <a:r>
              <a:rPr lang="es-MX" sz="2000" dirty="0" smtClean="0">
                <a:latin typeface="Times New Roman" panose="02020603050405020304" pitchFamily="18" charset="0"/>
              </a:rPr>
              <a:t>otra.</a:t>
            </a:r>
            <a:endParaRPr lang="es-MX" sz="2000" dirty="0">
              <a:effectLst/>
              <a:latin typeface="Times New Roman" panose="02020603050405020304" pitchFamily="18" charset="0"/>
            </a:endParaRPr>
          </a:p>
        </p:txBody>
      </p:sp>
    </p:spTree>
    <p:extLst>
      <p:ext uri="{BB962C8B-B14F-4D97-AF65-F5344CB8AC3E}">
        <p14:creationId xmlns:p14="http://schemas.microsoft.com/office/powerpoint/2010/main" val="761215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748670" y="21516"/>
            <a:ext cx="5876722" cy="3241525"/>
          </a:xfrm>
          <a:prstGeom prst="rect">
            <a:avLst/>
          </a:prstGeom>
        </p:spPr>
      </p:pic>
      <p:pic>
        <p:nvPicPr>
          <p:cNvPr id="5" name="Imagen 4"/>
          <p:cNvPicPr>
            <a:picLocks noChangeAspect="1"/>
          </p:cNvPicPr>
          <p:nvPr/>
        </p:nvPicPr>
        <p:blipFill>
          <a:blip r:embed="rId3"/>
          <a:stretch>
            <a:fillRect/>
          </a:stretch>
        </p:blipFill>
        <p:spPr>
          <a:xfrm>
            <a:off x="2024870" y="3338345"/>
            <a:ext cx="7717356" cy="3417457"/>
          </a:xfrm>
          <a:prstGeom prst="rect">
            <a:avLst/>
          </a:prstGeom>
        </p:spPr>
      </p:pic>
    </p:spTree>
    <p:extLst>
      <p:ext uri="{BB962C8B-B14F-4D97-AF65-F5344CB8AC3E}">
        <p14:creationId xmlns:p14="http://schemas.microsoft.com/office/powerpoint/2010/main" val="4009099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434" y="0"/>
            <a:ext cx="10131425" cy="1456267"/>
          </a:xfrm>
        </p:spPr>
        <p:txBody>
          <a:bodyPr>
            <a:normAutofit/>
          </a:bodyPr>
          <a:lstStyle/>
          <a:p>
            <a:r>
              <a:rPr lang="es-MX" sz="6000" b="1" dirty="0" smtClean="0">
                <a:effectLst>
                  <a:outerShdw blurRad="38100" dist="38100" dir="2700000" algn="tl">
                    <a:srgbClr val="000000">
                      <a:alpha val="43137"/>
                    </a:srgbClr>
                  </a:outerShdw>
                </a:effectLst>
              </a:rPr>
              <a:t>ACTIVIDAD </a:t>
            </a:r>
            <a:r>
              <a:rPr lang="es-MX" sz="6000" b="1" dirty="0" smtClean="0">
                <a:effectLst>
                  <a:outerShdw blurRad="38100" dist="38100" dir="2700000" algn="tl">
                    <a:srgbClr val="000000">
                      <a:alpha val="43137"/>
                    </a:srgbClr>
                  </a:outerShdw>
                </a:effectLst>
              </a:rPr>
              <a:t>&gt;&gt;&gt;</a:t>
            </a:r>
            <a:endParaRPr lang="es-MX" sz="60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685801" y="1785770"/>
            <a:ext cx="10131425" cy="4887558"/>
          </a:xfrm>
          <a:solidFill>
            <a:schemeClr val="accent6">
              <a:lumMod val="75000"/>
            </a:schemeClr>
          </a:solidFill>
        </p:spPr>
        <p:txBody>
          <a:bodyPr>
            <a:normAutofit/>
          </a:bodyPr>
          <a:lstStyle/>
          <a:p>
            <a:r>
              <a:rPr lang="es-MX" sz="3200" b="1" dirty="0" smtClean="0"/>
              <a:t>BUSCAR INFORMACION ACERCA DE LOS GATOS, PERO NO QUIERO VER NADA DE PERROS.</a:t>
            </a:r>
          </a:p>
          <a:p>
            <a:r>
              <a:rPr lang="es-MX" sz="3200" b="1" dirty="0" smtClean="0"/>
              <a:t>ESTOY INTERESADO EN LA RADIACIÓN, PERO LA RADIACIÓN NO NUCLEAR.</a:t>
            </a:r>
          </a:p>
          <a:p>
            <a:r>
              <a:rPr lang="es-MX" sz="3200" b="1" dirty="0"/>
              <a:t>BUSCA INFORMACION EN DIARIOS O REVISTAS DE LENGUA HISPANA  SOBRE EL TEMA DE ESTADÍSTICA EN LA INVESTIGACION.</a:t>
            </a:r>
          </a:p>
          <a:p>
            <a:endParaRPr lang="es-MX" sz="3200" b="1" dirty="0"/>
          </a:p>
        </p:txBody>
      </p:sp>
    </p:spTree>
    <p:extLst>
      <p:ext uri="{BB962C8B-B14F-4D97-AF65-F5344CB8AC3E}">
        <p14:creationId xmlns:p14="http://schemas.microsoft.com/office/powerpoint/2010/main" val="301251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6600" b="1" dirty="0" smtClean="0">
                <a:effectLst>
                  <a:outerShdw blurRad="38100" dist="38100" dir="2700000" algn="tl">
                    <a:srgbClr val="000000">
                      <a:alpha val="43137"/>
                    </a:srgbClr>
                  </a:outerShdw>
                </a:effectLst>
              </a:rPr>
              <a:t>INTERNET</a:t>
            </a:r>
            <a:endParaRPr lang="es-MX" sz="6600" b="1" dirty="0">
              <a:effectLst>
                <a:outerShdw blurRad="38100" dist="38100" dir="2700000" algn="tl">
                  <a:srgbClr val="000000">
                    <a:alpha val="43137"/>
                  </a:srgbClr>
                </a:outerShdw>
              </a:effectLst>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91173" y="244238"/>
            <a:ext cx="2040816" cy="1688951"/>
          </a:xfrm>
          <a:prstGeom prst="rect">
            <a:avLst/>
          </a:prstGeom>
          <a:ln>
            <a:noFill/>
          </a:ln>
          <a:effectLst>
            <a:outerShdw blurRad="292100" dist="139700" dir="2700000" algn="tl" rotWithShape="0">
              <a:srgbClr val="333333">
                <a:alpha val="65000"/>
              </a:srgbClr>
            </a:outerShdw>
          </a:effectLst>
        </p:spPr>
      </p:pic>
      <p:sp>
        <p:nvSpPr>
          <p:cNvPr id="5" name="Rectángulo 4"/>
          <p:cNvSpPr/>
          <p:nvPr/>
        </p:nvSpPr>
        <p:spPr>
          <a:xfrm>
            <a:off x="767379" y="2065867"/>
            <a:ext cx="10850880" cy="4401205"/>
          </a:xfrm>
          <a:prstGeom prst="rect">
            <a:avLst/>
          </a:prstGeom>
        </p:spPr>
        <p:txBody>
          <a:bodyPr wrap="square">
            <a:spAutoFit/>
          </a:bodyPr>
          <a:lstStyle/>
          <a:p>
            <a:pPr algn="just"/>
            <a:r>
              <a:rPr lang="es-MX" sz="2800" b="1" dirty="0"/>
              <a:t>Internet</a:t>
            </a:r>
            <a:r>
              <a:rPr lang="es-MX" sz="2800" dirty="0"/>
              <a:t> es la enciclopedia más grande y completa que ha existido jamás, pero también un enorme depósito de basura. Puedes aquí encontrar desde ediciones de algunos de los más importantes libros de la historia, hasta el diario de vida de una estudiante de alguna lejana república del Asia. </a:t>
            </a:r>
            <a:endParaRPr lang="es-MX" sz="2800" dirty="0" smtClean="0"/>
          </a:p>
          <a:p>
            <a:pPr algn="just"/>
            <a:endParaRPr lang="es-MX" sz="2800" dirty="0"/>
          </a:p>
          <a:p>
            <a:pPr algn="just"/>
            <a:r>
              <a:rPr lang="es-MX" sz="2800" dirty="0"/>
              <a:t>Los buscadores existen precisamente para separar la paja del trigo. Pero aún conociéndolos uno se puede marear ante la cantidad de cosas que aparecen al realizar una búsqueda. Por eso es bueno seguir algunos consejos prácticos, a fin de evitarse pérdidas de tiempo:</a:t>
            </a:r>
          </a:p>
        </p:txBody>
      </p:sp>
    </p:spTree>
    <p:extLst>
      <p:ext uri="{BB962C8B-B14F-4D97-AF65-F5344CB8AC3E}">
        <p14:creationId xmlns:p14="http://schemas.microsoft.com/office/powerpoint/2010/main" val="742659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5400" b="1" dirty="0" smtClean="0">
                <a:effectLst>
                  <a:outerShdw blurRad="38100" dist="38100" dir="2700000" algn="tl">
                    <a:srgbClr val="000000">
                      <a:alpha val="43137"/>
                    </a:srgbClr>
                  </a:outerShdw>
                </a:effectLst>
              </a:rPr>
              <a:t>BIBLIOGRAFÍA</a:t>
            </a:r>
            <a:endParaRPr lang="es-MX" sz="54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a:bodyPr>
          <a:lstStyle/>
          <a:p>
            <a:r>
              <a:rPr lang="es-MX" sz="2000" dirty="0" smtClean="0"/>
              <a:t>EDUCARCHILE. (2013). </a:t>
            </a:r>
            <a:r>
              <a:rPr lang="es-MX" sz="2000" b="1" dirty="0"/>
              <a:t>Cómo buscar y cómo encontrar información en </a:t>
            </a:r>
            <a:r>
              <a:rPr lang="es-MX" sz="2000" b="1" dirty="0" smtClean="0"/>
              <a:t>internet</a:t>
            </a:r>
            <a:r>
              <a:rPr lang="es-MX" sz="2000" dirty="0" smtClean="0"/>
              <a:t>. Recuperado el 26 </a:t>
            </a:r>
            <a:r>
              <a:rPr lang="es-MX" sz="2000" dirty="0"/>
              <a:t>de agosto de 2014, en </a:t>
            </a:r>
            <a:r>
              <a:rPr lang="es-MX" sz="2000" dirty="0">
                <a:hlinkClick r:id="rId2"/>
              </a:rPr>
              <a:t>http://</a:t>
            </a:r>
            <a:r>
              <a:rPr lang="es-MX" sz="2000" dirty="0" smtClean="0">
                <a:hlinkClick r:id="rId2"/>
              </a:rPr>
              <a:t>www.educarchile.cl/ech/pro/app/detalle?ID=195962</a:t>
            </a:r>
            <a:endParaRPr lang="es-MX" sz="2000" dirty="0" smtClean="0"/>
          </a:p>
          <a:p>
            <a:r>
              <a:rPr lang="es-MX" sz="2000" dirty="0"/>
              <a:t>EDUCARCHILE. (2013). </a:t>
            </a:r>
            <a:r>
              <a:rPr lang="es-MX" sz="2000" b="1" dirty="0"/>
              <a:t>¿Cómo navegar en Google sin naufragar en el intento</a:t>
            </a:r>
            <a:r>
              <a:rPr lang="es-MX" sz="2000" b="1" dirty="0" smtClean="0"/>
              <a:t>?</a:t>
            </a:r>
            <a:r>
              <a:rPr lang="es-MX" sz="2000" dirty="0" smtClean="0"/>
              <a:t>. </a:t>
            </a:r>
            <a:r>
              <a:rPr lang="es-MX" sz="2000" dirty="0"/>
              <a:t>Recuperado el 26 de agosto de 2014, en </a:t>
            </a:r>
            <a:r>
              <a:rPr lang="es-MX" sz="2000" dirty="0">
                <a:hlinkClick r:id="rId3"/>
              </a:rPr>
              <a:t>http://</a:t>
            </a:r>
            <a:r>
              <a:rPr lang="es-MX" sz="2000" dirty="0" smtClean="0">
                <a:hlinkClick r:id="rId3"/>
              </a:rPr>
              <a:t>www.educarchile.cl/ech/pro/app/detalle?id=206254</a:t>
            </a:r>
            <a:endParaRPr lang="es-MX" sz="2000" dirty="0" smtClean="0"/>
          </a:p>
          <a:p>
            <a:endParaRPr lang="es-MX" sz="2000" dirty="0" smtClean="0"/>
          </a:p>
          <a:p>
            <a:endParaRPr lang="es-MX" sz="2000" b="1" dirty="0"/>
          </a:p>
        </p:txBody>
      </p:sp>
    </p:spTree>
    <p:extLst>
      <p:ext uri="{BB962C8B-B14F-4D97-AF65-F5344CB8AC3E}">
        <p14:creationId xmlns:p14="http://schemas.microsoft.com/office/powerpoint/2010/main" val="4059162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46381" y="1295"/>
            <a:ext cx="9445214" cy="3649133"/>
          </a:xfrm>
        </p:spPr>
        <p:txBody>
          <a:bodyPr>
            <a:noAutofit/>
          </a:bodyPr>
          <a:lstStyle/>
          <a:p>
            <a:pPr algn="just"/>
            <a:r>
              <a:rPr lang="es-MX" sz="2400" dirty="0"/>
              <a:t>A la hora de buscar </a:t>
            </a:r>
            <a:r>
              <a:rPr lang="es-MX" sz="2400" b="1" dirty="0">
                <a:solidFill>
                  <a:srgbClr val="00B0F0"/>
                </a:solidFill>
              </a:rPr>
              <a:t>elige bien las palabras</a:t>
            </a:r>
            <a:r>
              <a:rPr lang="es-MX" sz="2400" dirty="0"/>
              <a:t>: Es lo más importante. Si buscas información sobre reacciones de oxidación reducción, no sirve que escribas “química” en el buscador, porque es un espectro demasiado amplio. Usa una combinación de palabras para que los resultados sean más </a:t>
            </a:r>
            <a:r>
              <a:rPr lang="es-MX" sz="2400" dirty="0" smtClean="0"/>
              <a:t>específicos. </a:t>
            </a:r>
            <a:r>
              <a:rPr lang="es-MX" sz="2400" dirty="0" smtClean="0">
                <a:solidFill>
                  <a:srgbClr val="00B0F0"/>
                </a:solidFill>
              </a:rPr>
              <a:t>A </a:t>
            </a:r>
            <a:r>
              <a:rPr lang="es-MX" sz="2400" dirty="0">
                <a:solidFill>
                  <a:srgbClr val="00B0F0"/>
                </a:solidFill>
              </a:rPr>
              <a:t>la hora de buscar </a:t>
            </a:r>
            <a:r>
              <a:rPr lang="es-MX" sz="2400" b="1" dirty="0">
                <a:solidFill>
                  <a:srgbClr val="00B0F0"/>
                </a:solidFill>
              </a:rPr>
              <a:t>elige bien las palabras</a:t>
            </a:r>
            <a:r>
              <a:rPr lang="es-MX" sz="2400" dirty="0">
                <a:solidFill>
                  <a:srgbClr val="00B0F0"/>
                </a:solidFill>
              </a:rPr>
              <a:t>:</a:t>
            </a:r>
            <a:r>
              <a:rPr lang="es-MX" sz="2400" dirty="0"/>
              <a:t> Es lo más importante. Si buscas información sobre reacciones de oxidación reducción, no sirve que escribas “química” en el buscador, porque es un espectro demasiado amplio. Usa una combinación de palabras para que los resultados sean más </a:t>
            </a:r>
            <a:r>
              <a:rPr lang="es-MX" sz="2400" dirty="0" smtClean="0"/>
              <a:t>específicos.</a:t>
            </a:r>
            <a:endParaRPr lang="es-MX" sz="2400" dirty="0"/>
          </a:p>
        </p:txBody>
      </p:sp>
      <p:pic>
        <p:nvPicPr>
          <p:cNvPr id="5" name="Imagen 4"/>
          <p:cNvPicPr>
            <a:picLocks noChangeAspect="1"/>
          </p:cNvPicPr>
          <p:nvPr/>
        </p:nvPicPr>
        <p:blipFill>
          <a:blip r:embed="rId2"/>
          <a:stretch>
            <a:fillRect/>
          </a:stretch>
        </p:blipFill>
        <p:spPr>
          <a:xfrm>
            <a:off x="479163" y="480059"/>
            <a:ext cx="2059641" cy="2059641"/>
          </a:xfrm>
          <a:prstGeom prst="rect">
            <a:avLst/>
          </a:prstGeom>
          <a:ln>
            <a:noFill/>
          </a:ln>
          <a:effectLst>
            <a:outerShdw blurRad="292100" dist="139700" dir="2700000" algn="tl" rotWithShape="0">
              <a:srgbClr val="333333">
                <a:alpha val="65000"/>
              </a:srgbClr>
            </a:outerShdw>
          </a:effectLst>
        </p:spPr>
      </p:pic>
      <p:pic>
        <p:nvPicPr>
          <p:cNvPr id="1026" name="Picture 2" descr="http://www.educarchile.cl/UserFiles/P0001/Image/portal/articulos/comobusc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25" y="3693458"/>
            <a:ext cx="2350956" cy="2415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ángulo 5"/>
          <p:cNvSpPr/>
          <p:nvPr/>
        </p:nvSpPr>
        <p:spPr>
          <a:xfrm>
            <a:off x="2854361" y="3693458"/>
            <a:ext cx="9237233" cy="2554545"/>
          </a:xfrm>
          <a:prstGeom prst="rect">
            <a:avLst/>
          </a:prstGeom>
        </p:spPr>
        <p:txBody>
          <a:bodyPr wrap="square">
            <a:spAutoFit/>
          </a:bodyPr>
          <a:lstStyle/>
          <a:p>
            <a:r>
              <a:rPr lang="es-MX" sz="3200" dirty="0">
                <a:solidFill>
                  <a:srgbClr val="00B0F0"/>
                </a:solidFill>
              </a:rPr>
              <a:t>¿Cómo identificar las fuentes menos confiables?</a:t>
            </a:r>
            <a:r>
              <a:rPr lang="es-MX" sz="3200" dirty="0"/>
              <a:t> Muy fácil: casi siempre están repletas de publicidad intrusiva, cuando llegas al sitio se abren varias páginas a la vez. Y </a:t>
            </a:r>
            <a:r>
              <a:rPr lang="es-MX" sz="3200" dirty="0">
                <a:solidFill>
                  <a:srgbClr val="00B0F0"/>
                </a:solidFill>
              </a:rPr>
              <a:t>ojo</a:t>
            </a:r>
            <a:r>
              <a:rPr lang="es-MX" sz="3200" dirty="0"/>
              <a:t>: Wikipedia no siempre entrega la información más exacta.</a:t>
            </a:r>
          </a:p>
        </p:txBody>
      </p:sp>
    </p:spTree>
    <p:extLst>
      <p:ext uri="{BB962C8B-B14F-4D97-AF65-F5344CB8AC3E}">
        <p14:creationId xmlns:p14="http://schemas.microsoft.com/office/powerpoint/2010/main" val="210641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5466" y="-247428"/>
            <a:ext cx="6347013" cy="1456267"/>
          </a:xfrm>
        </p:spPr>
        <p:txBody>
          <a:bodyPr>
            <a:normAutofit/>
          </a:bodyPr>
          <a:lstStyle/>
          <a:p>
            <a:r>
              <a:rPr lang="es-MX" sz="6600" b="1" dirty="0">
                <a:effectLst>
                  <a:outerShdw blurRad="38100" dist="38100" dir="2700000" algn="tl">
                    <a:srgbClr val="000000">
                      <a:alpha val="43137"/>
                    </a:srgbClr>
                  </a:outerShdw>
                </a:effectLst>
              </a:rPr>
              <a:t>¿CÓMO BUSCAR? </a:t>
            </a:r>
            <a:endParaRPr lang="es-MX" sz="6600" dirty="0">
              <a:effectLst>
                <a:outerShdw blurRad="38100" dist="38100" dir="2700000" algn="tl">
                  <a:srgbClr val="000000">
                    <a:alpha val="43137"/>
                  </a:srgbClr>
                </a:outerShdw>
              </a:effectLst>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593" y="258183"/>
            <a:ext cx="1726199" cy="17212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ángulo 4"/>
          <p:cNvSpPr/>
          <p:nvPr/>
        </p:nvSpPr>
        <p:spPr>
          <a:xfrm>
            <a:off x="2280622" y="1118795"/>
            <a:ext cx="9778700" cy="5262979"/>
          </a:xfrm>
          <a:prstGeom prst="rect">
            <a:avLst/>
          </a:prstGeom>
        </p:spPr>
        <p:txBody>
          <a:bodyPr wrap="square">
            <a:spAutoFit/>
          </a:bodyPr>
          <a:lstStyle/>
          <a:p>
            <a:pPr>
              <a:buFont typeface="Arial" panose="020B0604020202020204" pitchFamily="34" charset="0"/>
              <a:buChar char="•"/>
            </a:pPr>
            <a:r>
              <a:rPr lang="es-MX" sz="2400" b="1" dirty="0">
                <a:solidFill>
                  <a:srgbClr val="00B0F0"/>
                </a:solidFill>
              </a:rPr>
              <a:t>Observa atentamente la pantalla y pon atención a las indicaciones</a:t>
            </a:r>
            <a:r>
              <a:rPr lang="es-MX" sz="2400" dirty="0">
                <a:solidFill>
                  <a:srgbClr val="00B0F0"/>
                </a:solidFill>
              </a:rPr>
              <a:t> </a:t>
            </a:r>
            <a:endParaRPr lang="es-MX" sz="2400" dirty="0" smtClean="0">
              <a:solidFill>
                <a:srgbClr val="00B0F0"/>
              </a:solidFill>
            </a:endParaRPr>
          </a:p>
          <a:p>
            <a:endParaRPr lang="es-MX" sz="2400" dirty="0"/>
          </a:p>
          <a:p>
            <a:pPr>
              <a:buFont typeface="Arial" panose="020B0604020202020204" pitchFamily="34" charset="0"/>
              <a:buChar char="•"/>
            </a:pPr>
            <a:r>
              <a:rPr lang="es-MX" sz="2400" b="1" dirty="0">
                <a:solidFill>
                  <a:srgbClr val="00B0F0"/>
                </a:solidFill>
              </a:rPr>
              <a:t>Elige bien las palabras</a:t>
            </a:r>
            <a:r>
              <a:rPr lang="es-MX" sz="2400" dirty="0"/>
              <a:t>: Es lo más importante. Si buscas información sobre reacciones de oxidación reducción, no sirve que escribas “química” en el buscador, porque es un espectro demasiado amplio. Usa una combinación de palabras para que los resultados sean más específicos, por ejemplo: “reacciones oxidación reducción”, o bien “soluciones oxidación reducción”, etc. </a:t>
            </a:r>
          </a:p>
          <a:p>
            <a:endParaRPr lang="es-MX" sz="2400" dirty="0" smtClean="0"/>
          </a:p>
          <a:p>
            <a:r>
              <a:rPr lang="es-MX" sz="2400" dirty="0" smtClean="0"/>
              <a:t>Además</a:t>
            </a:r>
            <a:r>
              <a:rPr lang="es-MX" sz="2400" dirty="0"/>
              <a:t>:</a:t>
            </a:r>
          </a:p>
          <a:p>
            <a:pPr>
              <a:buFont typeface="Arial" panose="020B0604020202020204" pitchFamily="34" charset="0"/>
              <a:buChar char="•"/>
            </a:pPr>
            <a:r>
              <a:rPr lang="es-MX" sz="2400" dirty="0"/>
              <a:t>Escribe una frase que describa lo que estás buscando </a:t>
            </a:r>
          </a:p>
          <a:p>
            <a:pPr>
              <a:buFont typeface="Arial" panose="020B0604020202020204" pitchFamily="34" charset="0"/>
              <a:buChar char="•"/>
            </a:pPr>
            <a:r>
              <a:rPr lang="es-MX" sz="2400" dirty="0"/>
              <a:t>Identifica y subraya las palabras claves de esa frase </a:t>
            </a:r>
          </a:p>
          <a:p>
            <a:pPr>
              <a:buFont typeface="Arial" panose="020B0604020202020204" pitchFamily="34" charset="0"/>
              <a:buChar char="•"/>
            </a:pPr>
            <a:r>
              <a:rPr lang="es-MX" sz="2400" dirty="0"/>
              <a:t>Busca sinónimos de esas palabras y también tradúcelas al inglés </a:t>
            </a:r>
          </a:p>
          <a:p>
            <a:pPr>
              <a:buFont typeface="Arial" panose="020B0604020202020204" pitchFamily="34" charset="0"/>
              <a:buChar char="•"/>
            </a:pPr>
            <a:r>
              <a:rPr lang="es-MX" sz="2400" dirty="0"/>
              <a:t>Realiza diferentes combinaciones de búsqueda con las palabras </a:t>
            </a:r>
          </a:p>
        </p:txBody>
      </p:sp>
    </p:spTree>
    <p:extLst>
      <p:ext uri="{BB962C8B-B14F-4D97-AF65-F5344CB8AC3E}">
        <p14:creationId xmlns:p14="http://schemas.microsoft.com/office/powerpoint/2010/main" val="389973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5466" y="-247428"/>
            <a:ext cx="6347013" cy="1456267"/>
          </a:xfrm>
        </p:spPr>
        <p:txBody>
          <a:bodyPr>
            <a:normAutofit/>
          </a:bodyPr>
          <a:lstStyle/>
          <a:p>
            <a:r>
              <a:rPr lang="es-MX" sz="6600" b="1" dirty="0">
                <a:effectLst>
                  <a:outerShdw blurRad="38100" dist="38100" dir="2700000" algn="tl">
                    <a:srgbClr val="000000">
                      <a:alpha val="43137"/>
                    </a:srgbClr>
                  </a:outerShdw>
                </a:effectLst>
              </a:rPr>
              <a:t>¿CÓMO BUSCAR? </a:t>
            </a:r>
            <a:endParaRPr lang="es-MX" sz="6600" dirty="0">
              <a:effectLst>
                <a:outerShdw blurRad="38100" dist="38100" dir="2700000" algn="tl">
                  <a:srgbClr val="000000">
                    <a:alpha val="43137"/>
                  </a:srgbClr>
                </a:outerShdw>
              </a:effectLst>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593" y="258183"/>
            <a:ext cx="1726199" cy="17212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Rectángulo 2"/>
          <p:cNvSpPr/>
          <p:nvPr/>
        </p:nvSpPr>
        <p:spPr>
          <a:xfrm>
            <a:off x="2190971" y="910011"/>
            <a:ext cx="9836077" cy="5632311"/>
          </a:xfrm>
          <a:prstGeom prst="rect">
            <a:avLst/>
          </a:prstGeom>
        </p:spPr>
        <p:txBody>
          <a:bodyPr wrap="square">
            <a:spAutoFit/>
          </a:bodyPr>
          <a:lstStyle/>
          <a:p>
            <a:pPr>
              <a:buFont typeface="Arial" panose="020B0604020202020204" pitchFamily="34" charset="0"/>
              <a:buChar char="•"/>
            </a:pPr>
            <a:r>
              <a:rPr lang="es-MX" sz="2400" b="1" dirty="0">
                <a:solidFill>
                  <a:srgbClr val="00B0F0"/>
                </a:solidFill>
              </a:rPr>
              <a:t>Usa la búsqueda avanzada</a:t>
            </a:r>
            <a:r>
              <a:rPr lang="es-MX" sz="2400" dirty="0">
                <a:solidFill>
                  <a:srgbClr val="00B0F0"/>
                </a:solidFill>
              </a:rPr>
              <a:t> </a:t>
            </a:r>
          </a:p>
          <a:p>
            <a:r>
              <a:rPr lang="es-MX" sz="2400" dirty="0"/>
              <a:t>Cada buscador ofrece una modalidad de búsqueda avanzada, que puede resultar de gran ayuda para restringir las búsquedas, por ejemplo, a un solo idioma. Cuando eches un vistazo verás que las posibilidades pueden ahorrarte mucho tiempo, porque si buscas datos de la vida de Marco Polo, es probable que obtengas más resultados en italiano e inglés que en tu propio idioma</a:t>
            </a:r>
            <a:r>
              <a:rPr lang="es-MX" sz="2400" dirty="0" smtClean="0"/>
              <a:t>.</a:t>
            </a:r>
          </a:p>
          <a:p>
            <a:endParaRPr lang="es-MX" sz="2400" dirty="0"/>
          </a:p>
          <a:p>
            <a:pPr>
              <a:buFont typeface="Arial" panose="020B0604020202020204" pitchFamily="34" charset="0"/>
              <a:buChar char="•"/>
            </a:pPr>
            <a:r>
              <a:rPr lang="es-MX" sz="2400" b="1" dirty="0">
                <a:solidFill>
                  <a:srgbClr val="00B0F0"/>
                </a:solidFill>
              </a:rPr>
              <a:t>De lo general a lo particular</a:t>
            </a:r>
            <a:r>
              <a:rPr lang="es-MX" sz="2400" dirty="0">
                <a:solidFill>
                  <a:srgbClr val="00B0F0"/>
                </a:solidFill>
              </a:rPr>
              <a:t> </a:t>
            </a:r>
          </a:p>
          <a:p>
            <a:r>
              <a:rPr lang="es-MX" sz="2400" dirty="0"/>
              <a:t>Hay buscadores temáticos en los portales web, que te ofrecen la posibilidad de buscar más ordenadamente. Por ejemplo, en el caso de portales de educación puedes realizar búsquedas por asignatura y por curso, lo que es bastante útil. Aquí </a:t>
            </a:r>
            <a:r>
              <a:rPr lang="es-MX" sz="2400" b="1" dirty="0"/>
              <a:t>el secreto será ir de lo general a lo particular</a:t>
            </a:r>
            <a:r>
              <a:rPr lang="es-MX" sz="2400" dirty="0"/>
              <a:t>, </a:t>
            </a:r>
            <a:r>
              <a:rPr lang="es-MX" sz="2400" b="1" dirty="0"/>
              <a:t>de lo grande a lo chico</a:t>
            </a:r>
            <a:r>
              <a:rPr lang="es-MX" sz="2400" dirty="0"/>
              <a:t>. Es como si buscaras Uruguay desde el universo: primero tendrías que encontrar la Vía Láctea, después el sistema solar, después la Tierra, después Sudamérica y por fin, Uruguay. </a:t>
            </a:r>
          </a:p>
        </p:txBody>
      </p:sp>
    </p:spTree>
    <p:extLst>
      <p:ext uri="{BB962C8B-B14F-4D97-AF65-F5344CB8AC3E}">
        <p14:creationId xmlns:p14="http://schemas.microsoft.com/office/powerpoint/2010/main" val="2996772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encrypted-tbn0.gstatic.com/images?q=tbn:ANd9GcSKxYIzUaJMfjcbrhoX4Jlj2zpHjpmgnmqRWKIB5omO0x1KDDP3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53" y="646746"/>
            <a:ext cx="9863809" cy="44846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Marcador de contenido 2"/>
          <p:cNvSpPr>
            <a:spLocks noGrp="1"/>
          </p:cNvSpPr>
          <p:nvPr>
            <p:ph idx="1"/>
          </p:nvPr>
        </p:nvSpPr>
        <p:spPr>
          <a:xfrm>
            <a:off x="309284" y="4820725"/>
            <a:ext cx="10131425" cy="2257810"/>
          </a:xfrm>
        </p:spPr>
        <p:txBody>
          <a:bodyPr>
            <a:normAutofit/>
          </a:bodyPr>
          <a:lstStyle/>
          <a:p>
            <a:pPr marL="0" indent="0">
              <a:buNone/>
            </a:pPr>
            <a:r>
              <a:rPr lang="es-MX" sz="2400" dirty="0">
                <a:effectLst>
                  <a:outerShdw blurRad="38100" dist="38100" dir="2700000" algn="tl">
                    <a:srgbClr val="000000">
                      <a:alpha val="43137"/>
                    </a:srgbClr>
                  </a:outerShdw>
                </a:effectLst>
              </a:rPr>
              <a:t>Toma</a:t>
            </a:r>
            <a:r>
              <a:rPr lang="es-MX" sz="2400" dirty="0">
                <a:solidFill>
                  <a:srgbClr val="00B0F0"/>
                </a:solidFill>
                <a:effectLst>
                  <a:outerShdw blurRad="38100" dist="38100" dir="2700000" algn="tl">
                    <a:srgbClr val="000000">
                      <a:alpha val="43137"/>
                    </a:srgbClr>
                  </a:outerShdw>
                </a:effectLst>
              </a:rPr>
              <a:t> en cuenta que existen buscadores espe</a:t>
            </a:r>
            <a:r>
              <a:rPr lang="es-MX" sz="2400" dirty="0">
                <a:effectLst>
                  <a:outerShdw blurRad="38100" dist="38100" dir="2700000" algn="tl">
                    <a:srgbClr val="000000">
                      <a:alpha val="43137"/>
                    </a:srgbClr>
                  </a:outerShdw>
                </a:effectLst>
              </a:rPr>
              <a:t>cializados menos conocidos, pero muy buenos. Te recomendamos:</a:t>
            </a:r>
          </a:p>
          <a:p>
            <a:r>
              <a:rPr lang="es-MX" sz="2400" dirty="0" err="1">
                <a:effectLst>
                  <a:outerShdw blurRad="38100" dist="38100" dir="2700000" algn="tl">
                    <a:srgbClr val="000000">
                      <a:alpha val="43137"/>
                    </a:srgbClr>
                  </a:outerShdw>
                </a:effectLst>
                <a:hlinkClick r:id="rId3"/>
              </a:rPr>
              <a:t>Teoma</a:t>
            </a:r>
            <a:r>
              <a:rPr lang="es-MX" sz="2400" dirty="0">
                <a:effectLst>
                  <a:outerShdw blurRad="38100" dist="38100" dir="2700000" algn="tl">
                    <a:srgbClr val="000000">
                      <a:alpha val="43137"/>
                    </a:srgbClr>
                  </a:outerShdw>
                </a:effectLst>
              </a:rPr>
              <a:t> </a:t>
            </a:r>
          </a:p>
          <a:p>
            <a:r>
              <a:rPr lang="es-MX" sz="2400" dirty="0">
                <a:effectLst>
                  <a:outerShdw blurRad="38100" dist="38100" dir="2700000" algn="tl">
                    <a:srgbClr val="000000">
                      <a:alpha val="43137"/>
                    </a:srgbClr>
                  </a:outerShdw>
                </a:effectLst>
                <a:hlinkClick r:id="rId4"/>
              </a:rPr>
              <a:t>Google </a:t>
            </a:r>
            <a:r>
              <a:rPr lang="es-MX" sz="2400" dirty="0" err="1">
                <a:effectLst>
                  <a:outerShdw blurRad="38100" dist="38100" dir="2700000" algn="tl">
                    <a:srgbClr val="000000">
                      <a:alpha val="43137"/>
                    </a:srgbClr>
                  </a:outerShdw>
                </a:effectLst>
                <a:hlinkClick r:id="rId4"/>
              </a:rPr>
              <a:t>Scholar</a:t>
            </a:r>
            <a:r>
              <a:rPr lang="es-MX" sz="2400" dirty="0">
                <a:effectLst>
                  <a:outerShdw blurRad="38100" dist="38100" dir="2700000" algn="tl">
                    <a:srgbClr val="000000">
                      <a:alpha val="43137"/>
                    </a:srgbClr>
                  </a:outerShdw>
                </a:effectLst>
              </a:rPr>
              <a:t> </a:t>
            </a:r>
          </a:p>
        </p:txBody>
      </p:sp>
      <p:sp>
        <p:nvSpPr>
          <p:cNvPr id="8" name="Título 1"/>
          <p:cNvSpPr>
            <a:spLocks noGrp="1"/>
          </p:cNvSpPr>
          <p:nvPr>
            <p:ph type="title"/>
          </p:nvPr>
        </p:nvSpPr>
        <p:spPr>
          <a:xfrm>
            <a:off x="0" y="-376518"/>
            <a:ext cx="10131425" cy="1456267"/>
          </a:xfrm>
        </p:spPr>
        <p:txBody>
          <a:bodyPr>
            <a:noAutofit/>
          </a:bodyPr>
          <a:lstStyle/>
          <a:p>
            <a:r>
              <a:rPr lang="es-MX" sz="5400" b="1" dirty="0" smtClean="0">
                <a:effectLst>
                  <a:outerShdw blurRad="38100" dist="38100" dir="2700000" algn="tl">
                    <a:srgbClr val="000000">
                      <a:alpha val="43137"/>
                    </a:srgbClr>
                  </a:outerShdw>
                </a:effectLst>
              </a:rPr>
              <a:t>buscadores</a:t>
            </a:r>
            <a:r>
              <a:rPr lang="es-MX" sz="54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550108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
            <a:ext cx="10131425" cy="1456267"/>
          </a:xfrm>
        </p:spPr>
        <p:txBody>
          <a:bodyPr>
            <a:noAutofit/>
          </a:bodyPr>
          <a:lstStyle/>
          <a:p>
            <a:r>
              <a:rPr lang="es-MX" sz="5400" b="1" dirty="0">
                <a:effectLst>
                  <a:outerShdw blurRad="38100" dist="38100" dir="2700000" algn="tl">
                    <a:srgbClr val="000000">
                      <a:alpha val="43137"/>
                    </a:srgbClr>
                  </a:outerShdw>
                </a:effectLst>
              </a:rPr>
              <a:t>Algunos trucos para </a:t>
            </a:r>
            <a:r>
              <a:rPr lang="es-MX" sz="5400" b="1" dirty="0" smtClean="0">
                <a:effectLst>
                  <a:outerShdw blurRad="38100" dist="38100" dir="2700000" algn="tl">
                    <a:srgbClr val="000000">
                      <a:alpha val="43137"/>
                    </a:srgbClr>
                  </a:outerShdw>
                </a:effectLst>
              </a:rPr>
              <a:t/>
            </a:r>
            <a:br>
              <a:rPr lang="es-MX" sz="5400" b="1" dirty="0" smtClean="0">
                <a:effectLst>
                  <a:outerShdw blurRad="38100" dist="38100" dir="2700000" algn="tl">
                    <a:srgbClr val="000000">
                      <a:alpha val="43137"/>
                    </a:srgbClr>
                  </a:outerShdw>
                </a:effectLst>
              </a:rPr>
            </a:br>
            <a:r>
              <a:rPr lang="es-MX" sz="5400" b="1" dirty="0" smtClean="0">
                <a:effectLst>
                  <a:outerShdw blurRad="38100" dist="38100" dir="2700000" algn="tl">
                    <a:srgbClr val="000000">
                      <a:alpha val="43137"/>
                    </a:srgbClr>
                  </a:outerShdw>
                </a:effectLst>
              </a:rPr>
              <a:t>los </a:t>
            </a:r>
            <a:r>
              <a:rPr lang="es-MX" sz="5400" b="1" dirty="0">
                <a:effectLst>
                  <a:outerShdw blurRad="38100" dist="38100" dir="2700000" algn="tl">
                    <a:srgbClr val="000000">
                      <a:alpha val="43137"/>
                    </a:srgbClr>
                  </a:outerShdw>
                </a:effectLst>
              </a:rPr>
              <a:t>buscadores:</a:t>
            </a:r>
          </a:p>
        </p:txBody>
      </p:sp>
      <p:sp>
        <p:nvSpPr>
          <p:cNvPr id="3" name="Marcador de contenido 2"/>
          <p:cNvSpPr>
            <a:spLocks noGrp="1"/>
          </p:cNvSpPr>
          <p:nvPr>
            <p:ph idx="1"/>
          </p:nvPr>
        </p:nvSpPr>
        <p:spPr>
          <a:xfrm>
            <a:off x="-1" y="2066767"/>
            <a:ext cx="12027050" cy="4495401"/>
          </a:xfrm>
        </p:spPr>
        <p:txBody>
          <a:bodyPr>
            <a:noAutofit/>
          </a:bodyPr>
          <a:lstStyle/>
          <a:p>
            <a:r>
              <a:rPr lang="es-MX" sz="1600" dirty="0"/>
              <a:t>Todos los buscadores tienen sus trucos, en el caso de Google y </a:t>
            </a:r>
            <a:r>
              <a:rPr lang="es-MX" sz="1600" dirty="0" err="1"/>
              <a:t>Yahoo</a:t>
            </a:r>
            <a:r>
              <a:rPr lang="es-MX" sz="1600" dirty="0"/>
              <a:t>, que son los más populares, puedes</a:t>
            </a:r>
            <a:r>
              <a:rPr lang="es-MX" sz="1600" dirty="0">
                <a:solidFill>
                  <a:srgbClr val="00B0F0"/>
                </a:solidFill>
              </a:rPr>
              <a:t> </a:t>
            </a:r>
            <a:r>
              <a:rPr lang="es-MX" sz="1600" b="1" dirty="0">
                <a:solidFill>
                  <a:srgbClr val="00B0F0"/>
                </a:solidFill>
              </a:rPr>
              <a:t>usar comillas para encontrar una frase entera</a:t>
            </a:r>
            <a:r>
              <a:rPr lang="es-MX" sz="1600" dirty="0"/>
              <a:t>. Si buscas información sobre los viajes en globo, y digitas: navegación aerostática, será como si hubieras buscado por las dos palabras por separado. En cambio si usas las comillas, "navegación aerostática", sólo obtendrás páginas donde aparece la frase entera.</a:t>
            </a:r>
          </a:p>
          <a:p>
            <a:r>
              <a:rPr lang="es-MX" sz="1600" dirty="0"/>
              <a:t>2. </a:t>
            </a:r>
            <a:r>
              <a:rPr lang="es-MX" sz="1600" b="1" dirty="0">
                <a:solidFill>
                  <a:srgbClr val="00B0F0"/>
                </a:solidFill>
              </a:rPr>
              <a:t>No te preocupes por las mayúsculas y los acentos</a:t>
            </a:r>
            <a:r>
              <a:rPr lang="es-MX" sz="1600" dirty="0"/>
              <a:t> porque no hacen variar los resultados.</a:t>
            </a:r>
          </a:p>
          <a:p>
            <a:r>
              <a:rPr lang="es-MX" sz="1600" dirty="0"/>
              <a:t>3. </a:t>
            </a:r>
            <a:r>
              <a:rPr lang="es-MX" sz="1600" b="1" dirty="0">
                <a:solidFill>
                  <a:srgbClr val="00B0F0"/>
                </a:solidFill>
              </a:rPr>
              <a:t>Puedes usar a estos buscadores como calculadoras</a:t>
            </a:r>
            <a:r>
              <a:rPr lang="es-MX" sz="1600" dirty="0">
                <a:solidFill>
                  <a:srgbClr val="00B0F0"/>
                </a:solidFill>
              </a:rPr>
              <a:t>,</a:t>
            </a:r>
            <a:r>
              <a:rPr lang="es-MX" sz="1600" dirty="0"/>
              <a:t> poniendo en el espacio de búsqueda una operación aritmética. Recuerda que el asterisco se usa como signo de multiplicación. Si pones 78*3+4 y oprimes ENTER verás enseguida el resultado.</a:t>
            </a:r>
          </a:p>
          <a:p>
            <a:r>
              <a:rPr lang="es-MX" sz="1600" dirty="0"/>
              <a:t>4. </a:t>
            </a:r>
            <a:r>
              <a:rPr lang="es-MX" sz="1600" dirty="0" err="1"/>
              <a:t>Yahoo</a:t>
            </a:r>
            <a:r>
              <a:rPr lang="es-MX" sz="1600" dirty="0"/>
              <a:t> tiene un enlace a preferencias, donde puedes entregar más datos en un formulario con el objeto de mejorar tu búsqueda.</a:t>
            </a:r>
          </a:p>
          <a:p>
            <a:r>
              <a:rPr lang="es-MX" sz="1600" dirty="0"/>
              <a:t>5. En google además puedes usar otros trucos, como estos comandos:</a:t>
            </a:r>
          </a:p>
          <a:p>
            <a:r>
              <a:rPr lang="es-MX" sz="1600" dirty="0"/>
              <a:t>Una manera rápida de</a:t>
            </a:r>
            <a:r>
              <a:rPr lang="es-MX" sz="1600" b="1" dirty="0"/>
              <a:t> </a:t>
            </a:r>
            <a:r>
              <a:rPr lang="es-MX" sz="1600" b="1" dirty="0">
                <a:solidFill>
                  <a:srgbClr val="00B0F0"/>
                </a:solidFill>
              </a:rPr>
              <a:t>buscar el significado</a:t>
            </a:r>
            <a:r>
              <a:rPr lang="es-MX" sz="1600" dirty="0"/>
              <a:t> de una palabra es escribir </a:t>
            </a:r>
            <a:r>
              <a:rPr lang="es-MX" sz="1600" b="1" dirty="0"/>
              <a:t>define:</a:t>
            </a:r>
            <a:r>
              <a:rPr lang="es-MX" sz="1600" dirty="0"/>
              <a:t> (y a continuación la palabra). Seguidamente verás un listado de sitios que contienen la definición. Por ejemplo: </a:t>
            </a:r>
            <a:r>
              <a:rPr lang="es-MX" sz="1600" dirty="0" err="1"/>
              <a:t>define:pterodáctilo</a:t>
            </a:r>
            <a:r>
              <a:rPr lang="es-MX" sz="1600" dirty="0"/>
              <a:t>.</a:t>
            </a:r>
            <a:br>
              <a:rPr lang="es-MX" sz="1600" dirty="0"/>
            </a:br>
            <a:endParaRPr lang="es-MX" sz="1600" dirty="0" smtClean="0"/>
          </a:p>
          <a:p>
            <a:r>
              <a:rPr lang="es-MX" sz="1600" dirty="0" smtClean="0"/>
              <a:t>Puedes </a:t>
            </a:r>
            <a:r>
              <a:rPr lang="es-MX" sz="1600" dirty="0"/>
              <a:t>buscar dentro de un sitio web digitando </a:t>
            </a:r>
            <a:r>
              <a:rPr lang="es-MX" sz="1600" b="1" dirty="0" err="1">
                <a:solidFill>
                  <a:srgbClr val="00B0F0"/>
                </a:solidFill>
              </a:rPr>
              <a:t>site</a:t>
            </a:r>
            <a:r>
              <a:rPr lang="es-MX" sz="1600" b="1" dirty="0">
                <a:solidFill>
                  <a:srgbClr val="00B0F0"/>
                </a:solidFill>
              </a:rPr>
              <a:t>:</a:t>
            </a:r>
            <a:r>
              <a:rPr lang="es-MX" sz="1600" dirty="0"/>
              <a:t> a continuación de la búsqueda. Por ejemplo, si quieres encontrar todas las páginas de matemática en </a:t>
            </a:r>
            <a:r>
              <a:rPr lang="es-MX" sz="1600" dirty="0">
                <a:hlinkClick r:id="rId2"/>
              </a:rPr>
              <a:t>http://portal.educar.org/paisesylugares/uruguay</a:t>
            </a:r>
            <a:r>
              <a:rPr lang="es-MX" sz="1600" dirty="0"/>
              <a:t>, escribe: matemática </a:t>
            </a:r>
            <a:r>
              <a:rPr lang="es-MX" sz="1600" dirty="0" err="1"/>
              <a:t>site:educauruguay.cl</a:t>
            </a:r>
            <a:r>
              <a:rPr lang="es-MX" sz="1600" dirty="0"/>
              <a:t/>
            </a:r>
            <a:br>
              <a:rPr lang="es-MX" sz="1600" dirty="0"/>
            </a:br>
            <a:endParaRPr lang="es-MX" sz="1600" dirty="0"/>
          </a:p>
          <a:p>
            <a:r>
              <a:rPr lang="es-MX" sz="1600" b="1" dirty="0">
                <a:solidFill>
                  <a:srgbClr val="00B0F0"/>
                </a:solidFill>
              </a:rPr>
              <a:t>El signo +</a:t>
            </a:r>
            <a:r>
              <a:rPr lang="es-MX" sz="1600" dirty="0">
                <a:solidFill>
                  <a:srgbClr val="00B0F0"/>
                </a:solidFill>
              </a:rPr>
              <a:t> </a:t>
            </a:r>
            <a:r>
              <a:rPr lang="es-MX" sz="1600" dirty="0"/>
              <a:t>entre dos palabras se usa para sólo listar páginas donde aparezcan ambas. Ejemplo: Marco </a:t>
            </a:r>
            <a:r>
              <a:rPr lang="es-MX" sz="1600" dirty="0" err="1"/>
              <a:t>Polo+Colón</a:t>
            </a:r>
            <a:r>
              <a:rPr lang="es-MX" sz="1600" dirty="0"/>
              <a:t/>
            </a:r>
            <a:br>
              <a:rPr lang="es-MX" sz="1600" dirty="0"/>
            </a:br>
            <a:endParaRPr lang="es-MX" sz="1600" dirty="0"/>
          </a:p>
          <a:p>
            <a:r>
              <a:rPr lang="es-MX" sz="1600" dirty="0"/>
              <a:t>En cambio </a:t>
            </a:r>
            <a:r>
              <a:rPr lang="es-MX" sz="1600" b="1" dirty="0">
                <a:solidFill>
                  <a:srgbClr val="00B0F0"/>
                </a:solidFill>
              </a:rPr>
              <a:t>el signo –</a:t>
            </a:r>
            <a:r>
              <a:rPr lang="es-MX" sz="1600" dirty="0"/>
              <a:t> indica que la palabra que continúa no debe aparecer. Por ejemplo: Marco Polo – aceite. Aquí accederás a todas las páginas donde aparece Marco Polo pero en ninguna de ellas figurará la palabra aceite. </a:t>
            </a:r>
          </a:p>
          <a:p>
            <a:endParaRPr lang="es-MX" sz="1600" dirty="0"/>
          </a:p>
        </p:txBody>
      </p:sp>
    </p:spTree>
    <p:extLst>
      <p:ext uri="{BB962C8B-B14F-4D97-AF65-F5344CB8AC3E}">
        <p14:creationId xmlns:p14="http://schemas.microsoft.com/office/powerpoint/2010/main" val="2107498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131425" cy="1456267"/>
          </a:xfrm>
        </p:spPr>
        <p:txBody>
          <a:bodyPr>
            <a:normAutofit/>
          </a:bodyPr>
          <a:lstStyle/>
          <a:p>
            <a:r>
              <a:rPr lang="es-MX" sz="6000" b="1" dirty="0" smtClean="0">
                <a:effectLst>
                  <a:outerShdw blurRad="38100" dist="38100" dir="2700000" algn="tl">
                    <a:srgbClr val="000000">
                      <a:alpha val="43137"/>
                    </a:srgbClr>
                  </a:outerShdw>
                </a:effectLst>
              </a:rPr>
              <a:t>ACTIVIDAD</a:t>
            </a:r>
            <a:endParaRPr lang="es-MX" sz="6000" b="1" dirty="0">
              <a:effectLst>
                <a:outerShdw blurRad="38100" dist="38100" dir="2700000" algn="tl">
                  <a:srgbClr val="000000">
                    <a:alpha val="43137"/>
                  </a:srgbClr>
                </a:outerShdw>
              </a:effectLst>
            </a:endParaRPr>
          </a:p>
        </p:txBody>
      </p:sp>
      <p:sp>
        <p:nvSpPr>
          <p:cNvPr id="4" name="Marcador de contenido 3"/>
          <p:cNvSpPr>
            <a:spLocks noGrp="1"/>
          </p:cNvSpPr>
          <p:nvPr>
            <p:ph idx="1"/>
          </p:nvPr>
        </p:nvSpPr>
        <p:spPr>
          <a:xfrm>
            <a:off x="675043" y="1302970"/>
            <a:ext cx="10131425" cy="3649133"/>
          </a:xfrm>
          <a:solidFill>
            <a:schemeClr val="accent6">
              <a:lumMod val="75000"/>
            </a:schemeClr>
          </a:solidFill>
        </p:spPr>
        <p:txBody>
          <a:bodyPr>
            <a:normAutofit/>
          </a:bodyPr>
          <a:lstStyle/>
          <a:p>
            <a:r>
              <a:rPr lang="es-MX" sz="2800" b="1" dirty="0" smtClean="0"/>
              <a:t>¿CÓMO BUSCAS UNA FRASE ENTERA EN UN BUSCADOR?</a:t>
            </a:r>
          </a:p>
          <a:p>
            <a:r>
              <a:rPr lang="es-MX" sz="2800" b="1" dirty="0" smtClean="0"/>
              <a:t>REALIZA LA OPERACIÓN ARITMÉTICA 789/45+45-78*56</a:t>
            </a:r>
          </a:p>
          <a:p>
            <a:r>
              <a:rPr lang="es-MX" sz="2800" b="1" dirty="0" smtClean="0"/>
              <a:t>BUSCA EL CONCEPTO DE “EDUCACIÓN”</a:t>
            </a:r>
          </a:p>
          <a:p>
            <a:r>
              <a:rPr lang="es-MX" sz="2800" b="1" dirty="0" smtClean="0"/>
              <a:t>BUSCA UN PORTAL DE EDUCACIÓN Y POSTERIORMENTE BUSCA ALGO SOBRE LA ENSEÑANZA EN DICHO PORTAL. </a:t>
            </a:r>
          </a:p>
          <a:p>
            <a:r>
              <a:rPr lang="es-MX" sz="2800" b="1" dirty="0" smtClean="0"/>
              <a:t>RECUERDAS ¿CUÁL ES EL BUSCADOR EDUCATIVO DE GOOGLE ?</a:t>
            </a:r>
            <a:endParaRPr lang="es-MX" sz="2800" b="1" dirty="0"/>
          </a:p>
        </p:txBody>
      </p:sp>
      <p:sp>
        <p:nvSpPr>
          <p:cNvPr id="3" name="CuadroTexto 2"/>
          <p:cNvSpPr txBox="1"/>
          <p:nvPr/>
        </p:nvSpPr>
        <p:spPr>
          <a:xfrm>
            <a:off x="1753497" y="5608742"/>
            <a:ext cx="10113923" cy="646331"/>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s-MX" sz="3600" dirty="0" smtClean="0"/>
              <a:t>EN TUS PROPIAS PALABRAS ¿QUÉ ES UN BUSCADOR?</a:t>
            </a:r>
            <a:endParaRPr lang="es-MX" sz="3600" dirty="0"/>
          </a:p>
        </p:txBody>
      </p:sp>
    </p:spTree>
    <p:extLst>
      <p:ext uri="{BB962C8B-B14F-4D97-AF65-F5344CB8AC3E}">
        <p14:creationId xmlns:p14="http://schemas.microsoft.com/office/powerpoint/2010/main" val="1933726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TC103457452[[fn=Celestial]]</Template>
  <TotalTime>150</TotalTime>
  <Words>1669</Words>
  <Application>Microsoft Office PowerPoint</Application>
  <PresentationFormat>Panorámica</PresentationFormat>
  <Paragraphs>103</Paragraphs>
  <Slides>30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Calibri</vt:lpstr>
      <vt:lpstr>Calibri Light</vt:lpstr>
      <vt:lpstr>Times New Roman</vt:lpstr>
      <vt:lpstr>Celestial</vt:lpstr>
      <vt:lpstr>Cómo hacer una búsqueda efectiva en Internet. </vt:lpstr>
      <vt:lpstr>Presentación de PowerPoint</vt:lpstr>
      <vt:lpstr>INTERNET</vt:lpstr>
      <vt:lpstr>Presentación de PowerPoint</vt:lpstr>
      <vt:lpstr>¿CÓMO BUSCAR? </vt:lpstr>
      <vt:lpstr>¿CÓMO BUSCAR? </vt:lpstr>
      <vt:lpstr>buscadores:</vt:lpstr>
      <vt:lpstr>Algunos trucos para  los buscadores:</vt:lpstr>
      <vt:lpstr>ACTIVIDAD</vt:lpstr>
      <vt:lpstr>EXTRA &gt;&gt; ¿QUÉ ES UN BUSCADOR?</vt:lpstr>
      <vt:lpstr>¿CÓMO ENCONTRAR? </vt:lpstr>
      <vt:lpstr>ACTIVIDAD</vt:lpstr>
      <vt:lpstr>¿Cómo navegar en Google sin naufragar en el intento? </vt:lpstr>
      <vt:lpstr>CLAVES PARA NAVEGAR</vt:lpstr>
      <vt:lpstr>Uso de SIGNO “+”</vt:lpstr>
      <vt:lpstr>Uso de SIGNO “-”</vt:lpstr>
      <vt:lpstr>Uso de cola de chanco “~”</vt:lpstr>
      <vt:lpstr>Uso de :ppt o :pdf</vt:lpstr>
      <vt:lpstr>Uso de COMILLAS “”</vt:lpstr>
      <vt:lpstr>MÁS TIPS &gt;&gt;&gt;</vt:lpstr>
      <vt:lpstr>TAREA &gt;&gt;&gt;</vt:lpstr>
      <vt:lpstr>LOS OPERADORES BOOLEANOS</vt:lpstr>
      <vt:lpstr>Presentación de PowerPoint</vt:lpstr>
      <vt:lpstr>Presentación de PowerPoint</vt:lpstr>
      <vt:lpstr>LOS OPERADORES BOOLEANOS</vt:lpstr>
      <vt:lpstr>Presentación de PowerPoint</vt:lpstr>
      <vt:lpstr>LOS OPERADORES BOOLEANOS</vt:lpstr>
      <vt:lpstr>Presentación de PowerPoint</vt:lpstr>
      <vt:lpstr>ACTIVIDAD &gt;&gt;&gt;</vt:lpstr>
      <vt:lpstr>BIBLIOGRAFÍA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hacer una búsqueda efectiva en Internet.</dc:title>
  <dc:creator>BECENE</dc:creator>
  <cp:lastModifiedBy>BECENE</cp:lastModifiedBy>
  <cp:revision>16</cp:revision>
  <dcterms:created xsi:type="dcterms:W3CDTF">2014-08-26T14:06:59Z</dcterms:created>
  <dcterms:modified xsi:type="dcterms:W3CDTF">2014-08-26T16:42:20Z</dcterms:modified>
</cp:coreProperties>
</file>